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8" r:id="rId3"/>
    <p:sldId id="283" r:id="rId4"/>
    <p:sldId id="284" r:id="rId5"/>
    <p:sldId id="291" r:id="rId6"/>
    <p:sldId id="292" r:id="rId7"/>
    <p:sldId id="314" r:id="rId8"/>
    <p:sldId id="286" r:id="rId9"/>
    <p:sldId id="315" r:id="rId10"/>
    <p:sldId id="316" r:id="rId11"/>
    <p:sldId id="317" r:id="rId12"/>
    <p:sldId id="285" r:id="rId13"/>
    <p:sldId id="287" r:id="rId14"/>
    <p:sldId id="288" r:id="rId15"/>
    <p:sldId id="289" r:id="rId16"/>
    <p:sldId id="293" r:id="rId17"/>
    <p:sldId id="294" r:id="rId18"/>
    <p:sldId id="321" r:id="rId19"/>
    <p:sldId id="320" r:id="rId20"/>
    <p:sldId id="319" r:id="rId21"/>
    <p:sldId id="323" r:id="rId22"/>
    <p:sldId id="324" r:id="rId23"/>
    <p:sldId id="295" r:id="rId24"/>
    <p:sldId id="296" r:id="rId25"/>
    <p:sldId id="297" r:id="rId26"/>
    <p:sldId id="298" r:id="rId27"/>
    <p:sldId id="299" r:id="rId28"/>
    <p:sldId id="301" r:id="rId29"/>
    <p:sldId id="300" r:id="rId30"/>
    <p:sldId id="318" r:id="rId31"/>
    <p:sldId id="303" r:id="rId32"/>
    <p:sldId id="302" r:id="rId33"/>
    <p:sldId id="304" r:id="rId34"/>
    <p:sldId id="305" r:id="rId35"/>
    <p:sldId id="307" r:id="rId36"/>
    <p:sldId id="308" r:id="rId37"/>
    <p:sldId id="306" r:id="rId38"/>
    <p:sldId id="309" r:id="rId39"/>
    <p:sldId id="310" r:id="rId40"/>
    <p:sldId id="313" r:id="rId41"/>
    <p:sldId id="311" r:id="rId42"/>
    <p:sldId id="312" r:id="rId43"/>
    <p:sldId id="28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3C0"/>
    <a:srgbClr val="014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4"/>
    <p:restoredTop sz="94698"/>
  </p:normalViewPr>
  <p:slideViewPr>
    <p:cSldViewPr snapToGrid="0" snapToObjects="1">
      <p:cViewPr>
        <p:scale>
          <a:sx n="69" d="100"/>
          <a:sy n="69" d="100"/>
        </p:scale>
        <p:origin x="13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27BE39B-C6D2-4A44-9F52-0224C6BBCBE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80963"/>
            <a:chExt cx="12192000" cy="6858000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B9D241D7-2D2E-6A49-AE35-EADCAF8B62F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80963"/>
              <a:ext cx="12192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1">
              <a:extLst>
                <a:ext uri="{FF2B5EF4-FFF2-40B4-BE49-F238E27FC236}">
                  <a16:creationId xmlns:a16="http://schemas.microsoft.com/office/drawing/2014/main" id="{DD26BE46-3F7B-524F-AC3A-31A21BB6B1C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2114902"/>
              <a:ext cx="12192000" cy="1512888"/>
            </a:xfrm>
            <a:prstGeom prst="rect">
              <a:avLst/>
            </a:prstGeom>
            <a:solidFill>
              <a:srgbClr val="004DA1"/>
            </a:solidFill>
            <a:ln w="25400">
              <a:solidFill>
                <a:srgbClr val="004DA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B0252A"/>
                </a:solidFill>
              </a:endParaRPr>
            </a:p>
          </p:txBody>
        </p:sp>
        <p:sp>
          <p:nvSpPr>
            <p:cNvPr id="9" name="直接连接符 3">
              <a:extLst>
                <a:ext uri="{FF2B5EF4-FFF2-40B4-BE49-F238E27FC236}">
                  <a16:creationId xmlns:a16="http://schemas.microsoft.com/office/drawing/2014/main" id="{27611200-01BF-7E4E-BD67-CC94C074614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3894139"/>
              <a:ext cx="12192000" cy="1587"/>
            </a:xfrm>
            <a:prstGeom prst="line">
              <a:avLst/>
            </a:prstGeom>
            <a:noFill/>
            <a:ln w="76200">
              <a:solidFill>
                <a:srgbClr val="004DA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664460E-D7E6-4C4E-955B-B426B8730B0D}"/>
                </a:ext>
              </a:extLst>
            </p:cNvPr>
            <p:cNvSpPr/>
            <p:nvPr userDrawn="1"/>
          </p:nvSpPr>
          <p:spPr>
            <a:xfrm>
              <a:off x="374754" y="248911"/>
              <a:ext cx="4377128" cy="1184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8E27B8C-21C3-D74D-9A91-AB13C37E8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4754" y="369995"/>
              <a:ext cx="2743200" cy="9618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99473"/>
            <a:ext cx="9144000" cy="6463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kumimoji="1" 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ctr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28544"/>
            <a:ext cx="9144000" cy="36933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>
            <a:lvl1pPr algn="ctr">
              <a:defRPr kumimoji="1" lang="en-US" sz="2000" dirty="0">
                <a:latin typeface="+mj-ea"/>
                <a:ea typeface="+mj-ea"/>
                <a:cs typeface="Adobe Devanagari" panose="02040503050201020203" pitchFamily="18" charset="0"/>
              </a:defRPr>
            </a:lvl1pPr>
          </a:lstStyle>
          <a:p>
            <a:pPr marL="0" lvl="0" indent="0" algn="ctr">
              <a:buNone/>
            </a:pPr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610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49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015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CE0756-21FF-5241-B65E-044CF2366C9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CD7D6FF7-3023-2F44-AA45-D0B64E3D438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75C7E38-63C5-7040-8F09-E3B82A8F0F75}"/>
                </a:ext>
              </a:extLst>
            </p:cNvPr>
            <p:cNvSpPr/>
            <p:nvPr userDrawn="1"/>
          </p:nvSpPr>
          <p:spPr>
            <a:xfrm>
              <a:off x="496238" y="0"/>
              <a:ext cx="11695762" cy="704538"/>
            </a:xfrm>
            <a:prstGeom prst="rect">
              <a:avLst/>
            </a:prstGeom>
            <a:solidFill>
              <a:srgbClr val="014D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8633ABE-BB44-1447-A653-6C27F081AF1C}"/>
                </a:ext>
              </a:extLst>
            </p:cNvPr>
            <p:cNvSpPr/>
            <p:nvPr userDrawn="1"/>
          </p:nvSpPr>
          <p:spPr>
            <a:xfrm>
              <a:off x="496238" y="692788"/>
              <a:ext cx="11695762" cy="146687"/>
            </a:xfrm>
            <a:prstGeom prst="rect">
              <a:avLst/>
            </a:prstGeom>
            <a:solidFill>
              <a:srgbClr val="C3C3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4357B98-BFAF-5240-9724-34EC3E4FE8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96238" y="0"/>
              <a:ext cx="2351893" cy="82461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kumimoji="1"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ctr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5796"/>
            <a:ext cx="10515600" cy="5241167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236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711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924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65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5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17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780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548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578A9-7E19-DB4B-BC1B-25776CE7B05C}" type="datetimeFigureOut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61A1E-19A9-E842-8191-1DBD10A290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903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B5681-1D29-DF45-9600-26A343893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78" y="2498980"/>
            <a:ext cx="12006043" cy="646331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钱塘天枢服务模式计算分析系统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7A4FFA-0036-1B48-A8D2-4DD216682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58108"/>
            <a:ext cx="9144000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课题一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4408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服务模式建模功能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服务模式建模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领域术语库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4" y="1526629"/>
            <a:ext cx="1222192" cy="49846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19920" y="2517377"/>
            <a:ext cx="1285593" cy="8306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781796"/>
              </p:ext>
            </p:extLst>
          </p:nvPr>
        </p:nvGraphicFramePr>
        <p:xfrm>
          <a:off x="2703582" y="2020477"/>
          <a:ext cx="6154228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760">
                  <a:extLst>
                    <a:ext uri="{9D8B030D-6E8A-4147-A177-3AD203B41FA5}">
                      <a16:colId xmlns:a16="http://schemas.microsoft.com/office/drawing/2014/main" val="2485902873"/>
                    </a:ext>
                  </a:extLst>
                </a:gridCol>
                <a:gridCol w="4566468">
                  <a:extLst>
                    <a:ext uri="{9D8B030D-6E8A-4147-A177-3AD203B41FA5}">
                      <a16:colId xmlns:a16="http://schemas.microsoft.com/office/drawing/2014/main" val="119086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关系属性名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意义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464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CanUse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使用，某一参与者对某一资源有使用权限，如消费者对电商平台有使用权限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64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CarrierIs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载体是，某一实例是另一实例的载体，如电商平台是下单任务实例的载体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0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GoalIs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目标是，某一实例是另一实例的目标，如购买商品是消费者的目标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99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PartOf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某一实例是另一实例的一部分，如电商部门与物流部门同属于一个集团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9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Implement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实现，某一过程实例完成某一目标实例，如消费者下单帮助实现日订单量目标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58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Possess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拥有，某一参与者拥有某一资源实例，如消费者拥有资金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6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Involve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参与，参与者参与过程实例的执行，如消费者参与下单活动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805665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9455879" y="3480333"/>
            <a:ext cx="2214037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系统默认关系属性已有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种，在具体建模过程中可根据需求再行添加</a:t>
            </a:r>
            <a:endParaRPr lang="en-US" altLang="zh-CN" sz="16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3973776" y="1604670"/>
            <a:ext cx="38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系统默认关系属性意义说明表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6347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服务模式建模功能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服务模式建模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领域术语库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0" y="1517062"/>
            <a:ext cx="1222192" cy="49846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5056" y="2507810"/>
            <a:ext cx="1285593" cy="8306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664565"/>
              </p:ext>
            </p:extLst>
          </p:nvPr>
        </p:nvGraphicFramePr>
        <p:xfrm>
          <a:off x="3444843" y="1694072"/>
          <a:ext cx="5853911" cy="4848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352">
                  <a:extLst>
                    <a:ext uri="{9D8B030D-6E8A-4147-A177-3AD203B41FA5}">
                      <a16:colId xmlns:a16="http://schemas.microsoft.com/office/drawing/2014/main" val="2485902873"/>
                    </a:ext>
                  </a:extLst>
                </a:gridCol>
                <a:gridCol w="4121559">
                  <a:extLst>
                    <a:ext uri="{9D8B030D-6E8A-4147-A177-3AD203B41FA5}">
                      <a16:colId xmlns:a16="http://schemas.microsoft.com/office/drawing/2014/main" val="1190861365"/>
                    </a:ext>
                  </a:extLst>
                </a:gridCol>
              </a:tblGrid>
              <a:tr h="34479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数值属性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含义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464611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amount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数量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640342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data_size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数据包大小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04587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data_type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数据类型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991206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divisible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是否可分割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91332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goal_dscp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目标描述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57134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唯一标识符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141903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name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名称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259097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pre_condition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前置条件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955836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quota_dscp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指标描述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08408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role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角色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325349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step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步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739846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unit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单位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090182"/>
                  </a:ext>
                </a:extLst>
              </a:tr>
              <a:tr h="344791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lock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在运行过程中是否会有锁机制</a:t>
                      </a:r>
                      <a:endParaRPr lang="en-US" altLang="zh-CN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514388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001298" y="1293962"/>
            <a:ext cx="38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系统默认数值属性意义说明表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9583804" y="3224545"/>
            <a:ext cx="2158287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系统默认数值属性已有</a:t>
            </a:r>
            <a:r>
              <a:rPr lang="en-US" altLang="zh-CN" sz="1600" dirty="0" smtClean="0"/>
              <a:t>13</a:t>
            </a:r>
            <a:r>
              <a:rPr lang="zh-CN" altLang="en-US" sz="1600" dirty="0" smtClean="0"/>
              <a:t>种，在建模阶段不做具体值的配置，后续仿真评估阶段根据实际需求进行详细配置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80740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01" y="1902046"/>
            <a:ext cx="9074307" cy="43001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服务模式建模功能</a:t>
            </a:r>
          </a:p>
        </p:txBody>
      </p:sp>
      <p:sp>
        <p:nvSpPr>
          <p:cNvPr id="5" name="矩形 4"/>
          <p:cNvSpPr/>
          <p:nvPr/>
        </p:nvSpPr>
        <p:spPr>
          <a:xfrm>
            <a:off x="7928874" y="2261334"/>
            <a:ext cx="1285593" cy="344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72667" y="1469147"/>
            <a:ext cx="4352395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树状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图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/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力导向图</a:t>
            </a:r>
            <a:r>
              <a:rPr lang="zh-CN" altLang="en-US" sz="1600" dirty="0" smtClean="0"/>
              <a:t>：各要素实例之间的关系</a:t>
            </a:r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3205"/>
          <a:stretch/>
        </p:blipFill>
        <p:spPr>
          <a:xfrm>
            <a:off x="8349706" y="2769726"/>
            <a:ext cx="2943696" cy="41222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63572" y="2002198"/>
            <a:ext cx="1000756" cy="3349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686989" y="1480726"/>
            <a:ext cx="396730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</a:rPr>
              <a:t>控制</a:t>
            </a:r>
            <a:r>
              <a:rPr lang="zh-CN" altLang="en-US" sz="1600" b="1" dirty="0">
                <a:solidFill>
                  <a:srgbClr val="C00000"/>
                </a:solidFill>
              </a:rPr>
              <a:t>台</a:t>
            </a:r>
            <a:r>
              <a:rPr lang="zh-CN" altLang="en-US" sz="1600" dirty="0" smtClean="0"/>
              <a:t>：查看操作反馈信息、校验结果等</a:t>
            </a:r>
            <a:endParaRPr lang="zh-CN" altLang="en-US" sz="16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305" y="2685535"/>
            <a:ext cx="2770362" cy="334108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服务模式建模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领域术语库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68" y="1517062"/>
            <a:ext cx="1222192" cy="498462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75914" y="1517062"/>
            <a:ext cx="1285593" cy="1821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57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33" y="1736717"/>
            <a:ext cx="9747800" cy="46155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服务模式建模功能</a:t>
            </a:r>
          </a:p>
        </p:txBody>
      </p:sp>
      <p:sp>
        <p:nvSpPr>
          <p:cNvPr id="5" name="矩形 4"/>
          <p:cNvSpPr/>
          <p:nvPr/>
        </p:nvSpPr>
        <p:spPr>
          <a:xfrm>
            <a:off x="3474084" y="2466427"/>
            <a:ext cx="3738392" cy="38858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13484" y="3628976"/>
            <a:ext cx="3340040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3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原子模式库右键添加新的原子模式</a:t>
            </a:r>
            <a:r>
              <a:rPr lang="en-US" altLang="zh-CN" sz="1600" dirty="0" smtClean="0"/>
              <a:t>;</a:t>
            </a:r>
          </a:p>
          <a:p>
            <a:r>
              <a:rPr lang="en-US" altLang="zh-CN" sz="1600" dirty="0" smtClean="0"/>
              <a:t>4.</a:t>
            </a:r>
            <a:r>
              <a:rPr lang="zh-CN" altLang="en-US" sz="1600" b="1" dirty="0" smtClean="0"/>
              <a:t>概念管理</a:t>
            </a:r>
            <a:r>
              <a:rPr lang="zh-CN" altLang="en-US" sz="1600" dirty="0" smtClean="0"/>
              <a:t>：在已有的领域术语中，对每一类要素添加对应的业务术语</a:t>
            </a:r>
            <a:endParaRPr lang="en-US" altLang="zh-CN" sz="1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服务模式建模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原子模式建模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06733" y="4044475"/>
            <a:ext cx="1348967" cy="22170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68" y="1517062"/>
            <a:ext cx="1222192" cy="49846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84968" y="3537264"/>
            <a:ext cx="1285593" cy="19129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43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35" y="1557045"/>
            <a:ext cx="10144811" cy="49748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服务模式建模功能</a:t>
            </a:r>
          </a:p>
        </p:txBody>
      </p:sp>
      <p:sp>
        <p:nvSpPr>
          <p:cNvPr id="5" name="矩形 4"/>
          <p:cNvSpPr/>
          <p:nvPr/>
        </p:nvSpPr>
        <p:spPr>
          <a:xfrm>
            <a:off x="4373513" y="2101572"/>
            <a:ext cx="7124388" cy="4430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服务模式建模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原子模式建模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24269" y="2099672"/>
            <a:ext cx="1348967" cy="44322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55777" y="2158174"/>
            <a:ext cx="3340040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5.</a:t>
            </a:r>
            <a:r>
              <a:rPr lang="zh-CN" altLang="en-US" sz="1600" dirty="0" smtClean="0"/>
              <a:t>绘制泳道图</a:t>
            </a:r>
            <a:endParaRPr lang="en-US" altLang="zh-CN" sz="1600" dirty="0" smtClean="0"/>
          </a:p>
          <a:p>
            <a:r>
              <a:rPr lang="zh-CN" altLang="en-US" sz="1600" dirty="0" smtClean="0"/>
              <a:t>左侧为</a:t>
            </a:r>
            <a:r>
              <a:rPr lang="en-US" altLang="zh-CN" sz="1600" dirty="0" smtClean="0"/>
              <a:t>BPMN</a:t>
            </a:r>
            <a:r>
              <a:rPr lang="zh-CN" altLang="en-US" sz="1600" dirty="0"/>
              <a:t>标识</a:t>
            </a:r>
            <a:r>
              <a:rPr lang="en-US" altLang="zh-CN" sz="1600" dirty="0" smtClean="0"/>
              <a:t>;</a:t>
            </a:r>
          </a:p>
          <a:p>
            <a:r>
              <a:rPr lang="zh-CN" altLang="en-US" sz="1600" dirty="0" smtClean="0"/>
              <a:t>右侧为绘图区；每一个任务右键可对内容与属性进行编辑；泳道图会自动生成；</a:t>
            </a:r>
            <a:endParaRPr lang="en-US" altLang="zh-CN" sz="16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654" y="3167578"/>
            <a:ext cx="2905125" cy="2295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91" y="3757334"/>
            <a:ext cx="4514850" cy="2771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46" y="1557045"/>
            <a:ext cx="1222192" cy="498462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9445" y="5721790"/>
            <a:ext cx="1285593" cy="8304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212" y="4040503"/>
            <a:ext cx="32385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8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模式仿真理论方法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78357" y="2366292"/>
            <a:ext cx="26107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离散事件仿真</a:t>
            </a: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C00000"/>
                </a:solidFill>
              </a:rPr>
              <a:t>多智能</a:t>
            </a:r>
            <a:r>
              <a:rPr lang="zh-CN" altLang="en-US" b="1" dirty="0" smtClean="0">
                <a:solidFill>
                  <a:srgbClr val="C00000"/>
                </a:solidFill>
              </a:rPr>
              <a:t>体仿真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系统动力学仿真</a:t>
            </a:r>
            <a:endParaRPr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4FCDD9-EA70-4E49-B87F-7038CD6C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7" y="1967156"/>
            <a:ext cx="6361224" cy="2528872"/>
          </a:xfrm>
          <a:prstGeom prst="rect">
            <a:avLst/>
          </a:prstGeom>
        </p:spPr>
      </p:pic>
      <p:pic>
        <p:nvPicPr>
          <p:cNvPr id="11" name="图片 10" descr="手机屏幕截图&#10;&#10;描述已自动生成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65" y="1723657"/>
            <a:ext cx="996385" cy="44834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3407" y="4724227"/>
            <a:ext cx="93257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在每个步骤中，多个进程都由我们自己编写的流程引擎执行。如果触发了启动事件（定时事件、触发事件、间隔事件），则将向模拟器添加一个进程，其中包含作为</a:t>
            </a:r>
            <a:r>
              <a:rPr lang="en-US" altLang="zh-CN" sz="1600" dirty="0"/>
              <a:t>BPMN</a:t>
            </a:r>
            <a:r>
              <a:rPr lang="zh-CN" altLang="en-US" sz="1600" dirty="0"/>
              <a:t>角色的特定参与者实例。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/>
              <a:t>比如，在超市的商业案例中，每个顾客都会根据顾客的满意度决定是否去买东西。一旦他确认，一个过程将开始并添加到模拟器中。超市和其他利益相关者也参与进来。我们自行开发了流程引擎来管理流程。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5436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84" y="1728257"/>
            <a:ext cx="10049347" cy="48036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模式仿真功能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28385" y="4680642"/>
            <a:ext cx="1629628" cy="18512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15208" y="3819783"/>
            <a:ext cx="1701706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右键仿真库，选择添加</a:t>
            </a:r>
            <a:endParaRPr lang="en-US" altLang="zh-CN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19" y="2752507"/>
            <a:ext cx="5879409" cy="1943179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 rot="20134118">
            <a:off x="4549182" y="3607976"/>
            <a:ext cx="638269" cy="4236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98086" y="4859291"/>
            <a:ext cx="2770016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2.</a:t>
            </a:r>
            <a:r>
              <a:rPr lang="zh-CN" altLang="en-US" sz="1600" dirty="0" smtClean="0"/>
              <a:t>填写该仿真的名称，并选择要仿真的具体模式</a:t>
            </a:r>
            <a:endParaRPr lang="en-US" altLang="zh-CN" sz="1600" dirty="0" smtClean="0"/>
          </a:p>
        </p:txBody>
      </p:sp>
      <p:pic>
        <p:nvPicPr>
          <p:cNvPr id="12" name="图片 11" descr="手机屏幕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5" y="1710404"/>
            <a:ext cx="996385" cy="448341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90394" y="2082932"/>
            <a:ext cx="1112481" cy="6516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81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13" y="1543608"/>
            <a:ext cx="10194204" cy="49370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模式仿真功能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25414" y="2453235"/>
            <a:ext cx="2072084" cy="3865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601373" y="3719722"/>
            <a:ext cx="1701706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3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对服务模式要素实例进行配置</a:t>
            </a:r>
            <a:endParaRPr lang="en-US" altLang="zh-CN" sz="1600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5962177" y="1791762"/>
            <a:ext cx="5476875" cy="5038725"/>
            <a:chOff x="5436605" y="1888965"/>
            <a:chExt cx="5476875" cy="503872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6605" y="1888965"/>
              <a:ext cx="5476875" cy="50387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238591" y="2641767"/>
              <a:ext cx="2770016" cy="5847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4</a:t>
              </a:r>
              <a:r>
                <a:rPr lang="en-US" altLang="zh-CN" sz="1600" dirty="0" smtClean="0"/>
                <a:t>.</a:t>
              </a:r>
              <a:r>
                <a:rPr lang="zh-CN" altLang="en-US" sz="1600" dirty="0"/>
                <a:t>点</a:t>
              </a:r>
              <a:r>
                <a:rPr lang="zh-CN" altLang="en-US" sz="1600" dirty="0" smtClean="0"/>
                <a:t>开其中一个实例，可以对其数值属性进行配置</a:t>
              </a:r>
              <a:endParaRPr lang="en-US" altLang="zh-CN" sz="1600" dirty="0" smtClean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540721" y="2009870"/>
              <a:ext cx="5260063" cy="42008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122898" y="3647123"/>
            <a:ext cx="8940364" cy="2044642"/>
            <a:chOff x="1597326" y="3744326"/>
            <a:chExt cx="8940364" cy="2044642"/>
          </a:xfrm>
        </p:grpSpPr>
        <p:grpSp>
          <p:nvGrpSpPr>
            <p:cNvPr id="18" name="组合 17"/>
            <p:cNvGrpSpPr/>
            <p:nvPr/>
          </p:nvGrpSpPr>
          <p:grpSpPr>
            <a:xfrm>
              <a:off x="6074766" y="3744326"/>
              <a:ext cx="4462924" cy="1698157"/>
              <a:chOff x="5882213" y="3718061"/>
              <a:chExt cx="4462924" cy="1698157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9395685" y="3718061"/>
                <a:ext cx="949452" cy="88724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2213" y="4050380"/>
                <a:ext cx="3315261" cy="1365838"/>
              </a:xfrm>
              <a:prstGeom prst="rect">
                <a:avLst/>
              </a:prstGeom>
            </p:spPr>
          </p:pic>
        </p:grpSp>
        <p:sp>
          <p:nvSpPr>
            <p:cNvPr id="19" name="文本框 18"/>
            <p:cNvSpPr txBox="1"/>
            <p:nvPr/>
          </p:nvSpPr>
          <p:spPr>
            <a:xfrm>
              <a:off x="7100395" y="5204193"/>
              <a:ext cx="2770016" cy="5847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5.</a:t>
              </a:r>
              <a:r>
                <a:rPr lang="zh-CN" altLang="en-US" sz="1600" dirty="0"/>
                <a:t>点</a:t>
              </a:r>
              <a:r>
                <a:rPr lang="zh-CN" altLang="en-US" sz="1600" dirty="0" smtClean="0"/>
                <a:t>开其中一个实例，可以对其关系属性进行配置</a:t>
              </a:r>
              <a:endParaRPr lang="en-US" altLang="zh-CN" sz="1600" dirty="0" smtClean="0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7326" y="4187946"/>
              <a:ext cx="4477440" cy="1401213"/>
            </a:xfrm>
            <a:prstGeom prst="rect">
              <a:avLst/>
            </a:prstGeom>
          </p:spPr>
        </p:pic>
      </p:grpSp>
      <p:pic>
        <p:nvPicPr>
          <p:cNvPr id="22" name="图片 21" descr="手机屏幕截图&#10;&#10;描述已自动生成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8" y="1737734"/>
            <a:ext cx="996385" cy="448341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37015" y="2742682"/>
            <a:ext cx="1112481" cy="5336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1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44" y="2539426"/>
            <a:ext cx="9919843" cy="34951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模式仿真功能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53900" y="3199472"/>
            <a:ext cx="8926717" cy="8398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67243" y="1752632"/>
            <a:ext cx="1701706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签收活动配置</a:t>
            </a:r>
            <a:endParaRPr lang="en-US" altLang="zh-CN" sz="1600" dirty="0" smtClean="0"/>
          </a:p>
        </p:txBody>
      </p:sp>
      <p:pic>
        <p:nvPicPr>
          <p:cNvPr id="22" name="图片 21" descr="手机屏幕截图&#10;&#10;描述已自动生成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8" y="1737734"/>
            <a:ext cx="996385" cy="448341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37015" y="2742682"/>
            <a:ext cx="1112481" cy="5336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353900" y="4164594"/>
            <a:ext cx="8926717" cy="6504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53900" y="4946693"/>
            <a:ext cx="8926717" cy="648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82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096" y="2403624"/>
            <a:ext cx="5324475" cy="36671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模式仿真功能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18096" y="3746431"/>
            <a:ext cx="5366065" cy="13144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67243" y="1752632"/>
            <a:ext cx="1701706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签收活动配置</a:t>
            </a:r>
            <a:endParaRPr lang="en-US" altLang="zh-CN" sz="1600" dirty="0" smtClean="0"/>
          </a:p>
        </p:txBody>
      </p:sp>
      <p:pic>
        <p:nvPicPr>
          <p:cNvPr id="22" name="图片 21" descr="手机屏幕截图&#10;&#10;描述已自动生成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8" y="1737734"/>
            <a:ext cx="996385" cy="448341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37015" y="2742682"/>
            <a:ext cx="1112481" cy="5336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56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FD604A-D04D-D64B-8567-FA5E6AD8BB97}"/>
              </a:ext>
            </a:extLst>
          </p:cNvPr>
          <p:cNvSpPr/>
          <p:nvPr/>
        </p:nvSpPr>
        <p:spPr>
          <a:xfrm rot="18900000" flipH="1">
            <a:off x="3447560" y="1452103"/>
            <a:ext cx="707396" cy="57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BC44D0-9668-C641-952D-129CAB5A2593}"/>
              </a:ext>
            </a:extLst>
          </p:cNvPr>
          <p:cNvSpPr/>
          <p:nvPr/>
        </p:nvSpPr>
        <p:spPr>
          <a:xfrm>
            <a:off x="4799097" y="1578678"/>
            <a:ext cx="7393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latin typeface="+mn-ea"/>
                <a:cs typeface="Microsoft New Tai Lue" panose="020B0502040204020203" pitchFamily="34" charset="0"/>
              </a:rPr>
              <a:t>系统概述与功能架构</a:t>
            </a:r>
            <a:endParaRPr lang="zh-CN" altLang="en-US" sz="2400" dirty="0"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500EE5BF-928C-394C-BF93-EF67CC55E457}"/>
              </a:ext>
            </a:extLst>
          </p:cNvPr>
          <p:cNvSpPr/>
          <p:nvPr/>
        </p:nvSpPr>
        <p:spPr>
          <a:xfrm rot="18900000" flipH="1">
            <a:off x="3447561" y="2533369"/>
            <a:ext cx="707396" cy="57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0CAECCEC-71F0-7C4E-A810-F04D287E689F}"/>
              </a:ext>
            </a:extLst>
          </p:cNvPr>
          <p:cNvSpPr/>
          <p:nvPr/>
        </p:nvSpPr>
        <p:spPr>
          <a:xfrm rot="18900000" flipH="1">
            <a:off x="3478761" y="3604942"/>
            <a:ext cx="707396" cy="57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F7177ED1-BDB3-DA4A-8E54-F7239E4EE77E}"/>
              </a:ext>
            </a:extLst>
          </p:cNvPr>
          <p:cNvSpPr/>
          <p:nvPr/>
        </p:nvSpPr>
        <p:spPr>
          <a:xfrm rot="18900000" flipH="1">
            <a:off x="3447560" y="4695901"/>
            <a:ext cx="707396" cy="57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9">
            <a:extLst>
              <a:ext uri="{FF2B5EF4-FFF2-40B4-BE49-F238E27FC236}">
                <a16:creationId xmlns:a16="http://schemas.microsoft.com/office/drawing/2014/main" id="{3E687391-55A1-2343-82C2-F8E4E8930DDA}"/>
              </a:ext>
            </a:extLst>
          </p:cNvPr>
          <p:cNvSpPr/>
          <p:nvPr/>
        </p:nvSpPr>
        <p:spPr>
          <a:xfrm>
            <a:off x="3440696" y="1463548"/>
            <a:ext cx="7051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000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3000" dirty="0">
              <a:solidFill>
                <a:schemeClr val="bg1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4" name="矩形 19">
            <a:extLst>
              <a:ext uri="{FF2B5EF4-FFF2-40B4-BE49-F238E27FC236}">
                <a16:creationId xmlns:a16="http://schemas.microsoft.com/office/drawing/2014/main" id="{EE601310-7E55-2A44-A84B-49436CEF4EB7}"/>
              </a:ext>
            </a:extLst>
          </p:cNvPr>
          <p:cNvSpPr/>
          <p:nvPr/>
        </p:nvSpPr>
        <p:spPr>
          <a:xfrm>
            <a:off x="3440696" y="2529488"/>
            <a:ext cx="7051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000" dirty="0">
                <a:solidFill>
                  <a:schemeClr val="bg1"/>
                </a:solidFill>
                <a:latin typeface="+mn-ea"/>
              </a:rPr>
              <a:t>2</a:t>
            </a:r>
            <a:endParaRPr lang="zh-CN" altLang="en-US" sz="3000" dirty="0">
              <a:solidFill>
                <a:schemeClr val="bg1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5" name="矩形 19">
            <a:extLst>
              <a:ext uri="{FF2B5EF4-FFF2-40B4-BE49-F238E27FC236}">
                <a16:creationId xmlns:a16="http://schemas.microsoft.com/office/drawing/2014/main" id="{BC05906D-DF3B-C24A-A2CF-EBE4219CB254}"/>
              </a:ext>
            </a:extLst>
          </p:cNvPr>
          <p:cNvSpPr/>
          <p:nvPr/>
        </p:nvSpPr>
        <p:spPr>
          <a:xfrm>
            <a:off x="3448667" y="3626080"/>
            <a:ext cx="7051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000" dirty="0">
                <a:solidFill>
                  <a:schemeClr val="bg1"/>
                </a:solidFill>
                <a:latin typeface="+mn-ea"/>
                <a:cs typeface="Microsoft New Tai Lue" panose="020B0502040204020203" pitchFamily="34" charset="0"/>
              </a:rPr>
              <a:t>3</a:t>
            </a:r>
            <a:endParaRPr lang="zh-CN" altLang="en-US" sz="3000" dirty="0">
              <a:solidFill>
                <a:schemeClr val="bg1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6" name="矩形 19">
            <a:extLst>
              <a:ext uri="{FF2B5EF4-FFF2-40B4-BE49-F238E27FC236}">
                <a16:creationId xmlns:a16="http://schemas.microsoft.com/office/drawing/2014/main" id="{218E634A-25BF-4041-B954-B02409664520}"/>
              </a:ext>
            </a:extLst>
          </p:cNvPr>
          <p:cNvSpPr/>
          <p:nvPr/>
        </p:nvSpPr>
        <p:spPr>
          <a:xfrm>
            <a:off x="3440696" y="4707346"/>
            <a:ext cx="7051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000" dirty="0">
                <a:solidFill>
                  <a:schemeClr val="bg1"/>
                </a:solidFill>
                <a:latin typeface="+mn-ea"/>
                <a:cs typeface="Microsoft New Tai Lue" panose="020B0502040204020203" pitchFamily="34" charset="0"/>
              </a:rPr>
              <a:t>4</a:t>
            </a:r>
            <a:endParaRPr lang="zh-CN" altLang="en-US" sz="3000" dirty="0">
              <a:solidFill>
                <a:schemeClr val="bg1"/>
              </a:solidFill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7" name="矩形 19">
            <a:extLst>
              <a:ext uri="{FF2B5EF4-FFF2-40B4-BE49-F238E27FC236}">
                <a16:creationId xmlns:a16="http://schemas.microsoft.com/office/drawing/2014/main" id="{62B30141-7BC8-F14A-97D1-C4596484DA32}"/>
              </a:ext>
            </a:extLst>
          </p:cNvPr>
          <p:cNvSpPr/>
          <p:nvPr/>
        </p:nvSpPr>
        <p:spPr>
          <a:xfrm>
            <a:off x="4871521" y="2589004"/>
            <a:ext cx="7393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latin typeface="+mn-ea"/>
                <a:cs typeface="Microsoft New Tai Lue" panose="020B0502040204020203" pitchFamily="34" charset="0"/>
              </a:rPr>
              <a:t>服务模式建模功能</a:t>
            </a:r>
            <a:endParaRPr lang="zh-CN" altLang="en-US" sz="2400" dirty="0"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8" name="矩形 19">
            <a:extLst>
              <a:ext uri="{FF2B5EF4-FFF2-40B4-BE49-F238E27FC236}">
                <a16:creationId xmlns:a16="http://schemas.microsoft.com/office/drawing/2014/main" id="{B987F7DD-978B-C647-9ED1-64469633E9A0}"/>
              </a:ext>
            </a:extLst>
          </p:cNvPr>
          <p:cNvSpPr/>
          <p:nvPr/>
        </p:nvSpPr>
        <p:spPr>
          <a:xfrm>
            <a:off x="4871522" y="3718413"/>
            <a:ext cx="7393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latin typeface="+mn-ea"/>
                <a:cs typeface="Microsoft New Tai Lue" panose="020B0502040204020203" pitchFamily="34" charset="0"/>
              </a:rPr>
              <a:t>服务模式分析功能</a:t>
            </a:r>
            <a:endParaRPr lang="zh-CN" altLang="en-US" sz="2400" dirty="0"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6D6185AE-5C93-924A-A153-5DEA1BD3B378}"/>
              </a:ext>
            </a:extLst>
          </p:cNvPr>
          <p:cNvSpPr/>
          <p:nvPr/>
        </p:nvSpPr>
        <p:spPr>
          <a:xfrm>
            <a:off x="4871524" y="4799679"/>
            <a:ext cx="7393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latin typeface="+mn-ea"/>
                <a:cs typeface="Microsoft New Tai Lue" panose="020B0502040204020203" pitchFamily="34" charset="0"/>
              </a:rPr>
              <a:t>服务模式创新功能</a:t>
            </a:r>
            <a:endParaRPr lang="zh-CN" altLang="en-US" sz="2400" dirty="0"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20" name="矩形 6">
            <a:extLst>
              <a:ext uri="{FF2B5EF4-FFF2-40B4-BE49-F238E27FC236}">
                <a16:creationId xmlns:a16="http://schemas.microsoft.com/office/drawing/2014/main" id="{F7177ED1-BDB3-DA4A-8E54-F7239E4EE77E}"/>
              </a:ext>
            </a:extLst>
          </p:cNvPr>
          <p:cNvSpPr/>
          <p:nvPr/>
        </p:nvSpPr>
        <p:spPr>
          <a:xfrm rot="18900000" flipH="1">
            <a:off x="3478762" y="5667792"/>
            <a:ext cx="707396" cy="57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19">
            <a:extLst>
              <a:ext uri="{FF2B5EF4-FFF2-40B4-BE49-F238E27FC236}">
                <a16:creationId xmlns:a16="http://schemas.microsoft.com/office/drawing/2014/main" id="{6D6185AE-5C93-924A-A153-5DEA1BD3B378}"/>
              </a:ext>
            </a:extLst>
          </p:cNvPr>
          <p:cNvSpPr/>
          <p:nvPr/>
        </p:nvSpPr>
        <p:spPr>
          <a:xfrm>
            <a:off x="4871523" y="5831960"/>
            <a:ext cx="7393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latin typeface="+mn-ea"/>
                <a:cs typeface="Microsoft New Tai Lue" panose="020B0502040204020203" pitchFamily="34" charset="0"/>
              </a:rPr>
              <a:t>应用案例</a:t>
            </a:r>
            <a:r>
              <a:rPr lang="en-US" altLang="zh-CN" sz="2400" dirty="0" smtClean="0">
                <a:latin typeface="+mn-ea"/>
                <a:cs typeface="Microsoft New Tai Lue" panose="020B0502040204020203" pitchFamily="34" charset="0"/>
              </a:rPr>
              <a:t>—</a:t>
            </a:r>
            <a:r>
              <a:rPr lang="zh-CN" altLang="en-US" sz="2400" dirty="0">
                <a:latin typeface="+mn-ea"/>
                <a:cs typeface="Microsoft New Tai Lue" panose="020B0502040204020203" pitchFamily="34" charset="0"/>
              </a:rPr>
              <a:t>农村淘宝</a:t>
            </a:r>
          </a:p>
        </p:txBody>
      </p:sp>
      <p:sp>
        <p:nvSpPr>
          <p:cNvPr id="22" name="矩形 19">
            <a:extLst>
              <a:ext uri="{FF2B5EF4-FFF2-40B4-BE49-F238E27FC236}">
                <a16:creationId xmlns:a16="http://schemas.microsoft.com/office/drawing/2014/main" id="{218E634A-25BF-4041-B954-B02409664520}"/>
              </a:ext>
            </a:extLst>
          </p:cNvPr>
          <p:cNvSpPr/>
          <p:nvPr/>
        </p:nvSpPr>
        <p:spPr>
          <a:xfrm>
            <a:off x="3440696" y="5679237"/>
            <a:ext cx="7051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000" dirty="0">
                <a:solidFill>
                  <a:schemeClr val="bg1"/>
                </a:solidFill>
                <a:latin typeface="+mn-ea"/>
                <a:cs typeface="Microsoft New Tai Lue" panose="020B0502040204020203" pitchFamily="34" charset="0"/>
              </a:rPr>
              <a:t>5</a:t>
            </a:r>
            <a:endParaRPr lang="zh-CN" altLang="en-US" sz="3000" dirty="0">
              <a:solidFill>
                <a:schemeClr val="bg1"/>
              </a:solidFill>
              <a:latin typeface="+mn-ea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1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01" y="2216567"/>
            <a:ext cx="8505825" cy="4000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模式仿真功能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34969" y="3716440"/>
            <a:ext cx="7917257" cy="7107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67243" y="1752632"/>
            <a:ext cx="1701706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/>
              <a:t>EndEvent</a:t>
            </a:r>
            <a:r>
              <a:rPr lang="zh-CN" altLang="en-US" sz="1600" dirty="0" smtClean="0"/>
              <a:t>配置</a:t>
            </a:r>
            <a:endParaRPr lang="en-US" altLang="zh-CN" sz="1600" dirty="0" smtClean="0"/>
          </a:p>
        </p:txBody>
      </p:sp>
      <p:pic>
        <p:nvPicPr>
          <p:cNvPr id="22" name="图片 21" descr="手机屏幕截图&#10;&#10;描述已自动生成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8" y="1737734"/>
            <a:ext cx="996385" cy="448341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37015" y="2742682"/>
            <a:ext cx="1112481" cy="5336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534969" y="4552526"/>
            <a:ext cx="7917257" cy="497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534969" y="5175848"/>
            <a:ext cx="7917257" cy="497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02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模式仿真功能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22" name="图片 21" descr="手机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83" y="1807009"/>
            <a:ext cx="996385" cy="448341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525490" y="2811957"/>
            <a:ext cx="1112481" cy="5336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54822"/>
              </p:ext>
            </p:extLst>
          </p:nvPr>
        </p:nvGraphicFramePr>
        <p:xfrm>
          <a:off x="3096256" y="3764688"/>
          <a:ext cx="7183817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466">
                  <a:extLst>
                    <a:ext uri="{9D8B030D-6E8A-4147-A177-3AD203B41FA5}">
                      <a16:colId xmlns:a16="http://schemas.microsoft.com/office/drawing/2014/main" val="3176232944"/>
                    </a:ext>
                  </a:extLst>
                </a:gridCol>
                <a:gridCol w="5675351">
                  <a:extLst>
                    <a:ext uri="{9D8B030D-6E8A-4147-A177-3AD203B41FA5}">
                      <a16:colId xmlns:a16="http://schemas.microsoft.com/office/drawing/2014/main" val="67521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参数名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3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指向整个服务模式的仿真模型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336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process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指向当前运行的</a:t>
                      </a:r>
                      <a:r>
                        <a:rPr lang="en-US" altLang="zh-CN" dirty="0" smtClean="0"/>
                        <a:t>process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67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指向当前运行</a:t>
                      </a:r>
                      <a:r>
                        <a:rPr lang="en-US" altLang="zh-CN" dirty="0" smtClean="0"/>
                        <a:t>process</a:t>
                      </a:r>
                      <a:r>
                        <a:rPr lang="zh-CN" altLang="en-US" dirty="0" smtClean="0"/>
                        <a:t>的参与者实例，字典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35819"/>
                  </a:ext>
                </a:extLst>
              </a:tr>
              <a:tr h="33481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token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指向</a:t>
                      </a:r>
                      <a:r>
                        <a:rPr lang="en-US" altLang="zh-CN" dirty="0" smtClean="0"/>
                        <a:t>process</a:t>
                      </a:r>
                      <a:r>
                        <a:rPr lang="zh-CN" altLang="en-US" dirty="0" smtClean="0"/>
                        <a:t>的运行到的节点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307233"/>
                  </a:ext>
                </a:extLst>
              </a:tr>
              <a:tr h="334819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token.data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默认是一个空字典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存储需要计算或查询的一些数据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07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exec_duration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当前这个节点跑了多少</a:t>
                      </a:r>
                      <a:r>
                        <a:rPr lang="en-US" altLang="zh-CN" dirty="0" smtClean="0"/>
                        <a:t>step</a:t>
                      </a:r>
                      <a:r>
                        <a:rPr lang="zh-CN" altLang="en-US" dirty="0" smtClean="0"/>
                        <a:t>，当</a:t>
                      </a:r>
                      <a:r>
                        <a:rPr lang="en-US" altLang="zh-CN" dirty="0" err="1" smtClean="0"/>
                        <a:t>exec_duration</a:t>
                      </a:r>
                      <a:r>
                        <a:rPr lang="en-US" altLang="zh-CN" dirty="0" smtClean="0"/>
                        <a:t>=</a:t>
                      </a:r>
                      <a:r>
                        <a:rPr lang="zh-CN" altLang="en-US" dirty="0" smtClean="0"/>
                        <a:t>设定值，就跑下一个任务，目前默认值为</a:t>
                      </a: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078535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38" y="1694482"/>
            <a:ext cx="5461281" cy="20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4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模式仿真功能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22" name="图片 21" descr="手机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83" y="1807009"/>
            <a:ext cx="996385" cy="448341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525490" y="2811957"/>
            <a:ext cx="1112481" cy="5336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46" y="1709801"/>
            <a:ext cx="5902515" cy="493293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490363" y="3345594"/>
            <a:ext cx="4251855" cy="4192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02277" y="3163833"/>
            <a:ext cx="2781201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/>
              <a:t>model.instance_base.findByName 存储的是模式的实例</a:t>
            </a:r>
          </a:p>
        </p:txBody>
      </p:sp>
      <p:sp>
        <p:nvSpPr>
          <p:cNvPr id="12" name="矩形 11"/>
          <p:cNvSpPr/>
          <p:nvPr/>
        </p:nvSpPr>
        <p:spPr>
          <a:xfrm>
            <a:off x="4490362" y="4273849"/>
            <a:ext cx="4251855" cy="4192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002277" y="4088464"/>
            <a:ext cx="2781201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600" dirty="0"/>
              <a:t>系统的计步函数 调用后通过计算可得某个</a:t>
            </a:r>
            <a:r>
              <a:rPr lang="en-US" altLang="zh-CN" sz="1600" dirty="0"/>
              <a:t>process</a:t>
            </a:r>
            <a:r>
              <a:rPr lang="zh-CN" altLang="en-US" sz="1600" dirty="0"/>
              <a:t>的执行步数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8704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967" y="1780539"/>
            <a:ext cx="9990946" cy="47433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模式仿真功能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50137" y="2553510"/>
            <a:ext cx="4127220" cy="39703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58422" y="3080414"/>
            <a:ext cx="2393833" cy="23083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6.</a:t>
            </a:r>
            <a:r>
              <a:rPr lang="zh-CN" altLang="en-US" sz="1600" b="1" dirty="0" smtClean="0"/>
              <a:t>生成模式要素实例</a:t>
            </a:r>
            <a:r>
              <a:rPr lang="zh-CN" altLang="en-US" sz="1600" dirty="0" smtClean="0"/>
              <a:t>：添加组或者实例。组为每类参与者扮演的角色，实例则为每类参与者的实例。如村淘案例中，买家为一个组，其实例数量可设置为</a:t>
            </a:r>
            <a:r>
              <a:rPr lang="en-US" altLang="zh-CN" sz="1600" dirty="0" smtClean="0"/>
              <a:t>10000</a:t>
            </a:r>
            <a:r>
              <a:rPr lang="zh-CN" altLang="en-US" sz="1600" dirty="0" smtClean="0"/>
              <a:t>个；第三方支付也为一个组，其实例数量为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个。</a:t>
            </a:r>
            <a:endParaRPr lang="en-US" altLang="zh-CN" sz="1600" dirty="0" smtClean="0"/>
          </a:p>
        </p:txBody>
      </p:sp>
      <p:sp>
        <p:nvSpPr>
          <p:cNvPr id="22" name="矩形 21"/>
          <p:cNvSpPr/>
          <p:nvPr/>
        </p:nvSpPr>
        <p:spPr>
          <a:xfrm>
            <a:off x="7277525" y="2553509"/>
            <a:ext cx="4127220" cy="39703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005396" y="3613059"/>
            <a:ext cx="3327501" cy="20621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7.</a:t>
            </a:r>
            <a:r>
              <a:rPr lang="zh-CN" altLang="en-US" sz="1600" b="1" dirty="0" smtClean="0"/>
              <a:t>对实例进行编辑</a:t>
            </a:r>
            <a:r>
              <a:rPr lang="zh-CN" altLang="en-US" sz="1600" dirty="0" smtClean="0"/>
              <a:t>：名称、类型、关系绑定、数值属性、关系属性</a:t>
            </a:r>
            <a:endParaRPr lang="en-US" altLang="zh-CN" sz="1600" dirty="0" smtClean="0"/>
          </a:p>
          <a:p>
            <a:r>
              <a:rPr lang="zh-CN" altLang="en-US" sz="1600" dirty="0"/>
              <a:t>关系</a:t>
            </a:r>
            <a:r>
              <a:rPr lang="zh-CN" altLang="en-US" sz="1600" dirty="0" smtClean="0"/>
              <a:t>绑定：匹配定义的参与者</a:t>
            </a:r>
            <a:endParaRPr lang="en-US" altLang="zh-CN" sz="1600" dirty="0" smtClean="0"/>
          </a:p>
          <a:p>
            <a:r>
              <a:rPr lang="zh-CN" altLang="en-US" sz="1600" dirty="0" smtClean="0"/>
              <a:t>数值属性：支持普通值（</a:t>
            </a:r>
            <a:r>
              <a:rPr lang="en-US" altLang="zh-CN" sz="1600" dirty="0" smtClean="0"/>
              <a:t>python</a:t>
            </a:r>
            <a:r>
              <a:rPr lang="zh-CN" altLang="en-US" sz="1600" dirty="0" smtClean="0"/>
              <a:t>的数据类型）与代码形式（</a:t>
            </a:r>
            <a:r>
              <a:rPr lang="en-US" altLang="zh-CN" sz="1600" dirty="0" smtClean="0"/>
              <a:t>python</a:t>
            </a:r>
            <a:r>
              <a:rPr lang="zh-CN" altLang="en-US" sz="1600" dirty="0" smtClean="0"/>
              <a:t>代码）</a:t>
            </a:r>
            <a:endParaRPr lang="en-US" altLang="zh-CN" sz="1600" dirty="0" smtClean="0"/>
          </a:p>
          <a:p>
            <a:r>
              <a:rPr lang="zh-CN" altLang="en-US" sz="1600" dirty="0" smtClean="0"/>
              <a:t>关系属性：该实例与其他实例的关系</a:t>
            </a:r>
            <a:endParaRPr lang="en-US" altLang="zh-CN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871" y="3946431"/>
            <a:ext cx="4342510" cy="1891078"/>
          </a:xfrm>
          <a:prstGeom prst="rect">
            <a:avLst/>
          </a:prstGeom>
        </p:spPr>
      </p:pic>
      <p:pic>
        <p:nvPicPr>
          <p:cNvPr id="13" name="图片 12" descr="手机屏幕截图&#10;&#10;描述已自动生成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03" y="1780539"/>
            <a:ext cx="996385" cy="448341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07854" y="3358836"/>
            <a:ext cx="1112481" cy="5716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47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92" y="1703198"/>
            <a:ext cx="10358786" cy="47280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模式仿真功能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19540" y="2198406"/>
            <a:ext cx="4127220" cy="39703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02158" y="3520071"/>
            <a:ext cx="3786589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8.</a:t>
            </a:r>
            <a:r>
              <a:rPr lang="zh-CN" altLang="en-US" sz="1600" b="1" dirty="0" smtClean="0"/>
              <a:t>配置仿真参数 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r>
              <a:rPr lang="zh-CN" altLang="en-US" sz="1600" dirty="0" smtClean="0"/>
              <a:t>仿真编号：自动生成</a:t>
            </a:r>
            <a:endParaRPr lang="en-US" altLang="zh-CN" sz="1600" dirty="0" smtClean="0"/>
          </a:p>
          <a:p>
            <a:r>
              <a:rPr lang="zh-CN" altLang="en-US" sz="1600" dirty="0" smtClean="0"/>
              <a:t>仿真名：一开始填写的名称</a:t>
            </a:r>
            <a:endParaRPr lang="en-US" altLang="zh-CN" sz="1600" dirty="0" smtClean="0"/>
          </a:p>
          <a:p>
            <a:r>
              <a:rPr lang="zh-CN" altLang="en-US" sz="1600" dirty="0" smtClean="0"/>
              <a:t>最大单位时间：仿真所需的</a:t>
            </a:r>
            <a:r>
              <a:rPr lang="en-US" altLang="zh-CN" sz="1600" dirty="0" smtClean="0"/>
              <a:t>step</a:t>
            </a:r>
            <a:r>
              <a:rPr lang="zh-CN" altLang="en-US" sz="1600" dirty="0" smtClean="0"/>
              <a:t>数量</a:t>
            </a:r>
            <a:endParaRPr lang="en-US" altLang="zh-CN" sz="1600" dirty="0" smtClean="0"/>
          </a:p>
        </p:txBody>
      </p:sp>
      <p:sp>
        <p:nvSpPr>
          <p:cNvPr id="11" name="矩形 10"/>
          <p:cNvSpPr/>
          <p:nvPr/>
        </p:nvSpPr>
        <p:spPr>
          <a:xfrm>
            <a:off x="10810400" y="2018297"/>
            <a:ext cx="1036178" cy="6880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931992" y="3364445"/>
            <a:ext cx="1778229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9.</a:t>
            </a:r>
            <a:r>
              <a:rPr lang="zh-CN" altLang="en-US" sz="1600" b="1" dirty="0" smtClean="0"/>
              <a:t>配置结束，开始仿真</a:t>
            </a:r>
            <a:endParaRPr lang="en-US" altLang="zh-CN" sz="1600" dirty="0" smtClean="0"/>
          </a:p>
        </p:txBody>
      </p:sp>
      <p:pic>
        <p:nvPicPr>
          <p:cNvPr id="9" name="图片 8" descr="手机屏幕截图&#10;&#10;描述已自动生成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1" y="1878039"/>
            <a:ext cx="996385" cy="448341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17262" y="4067205"/>
            <a:ext cx="1112481" cy="530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0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模式仿真功能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88" y="1604591"/>
            <a:ext cx="10559783" cy="50308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18325" y="3835666"/>
            <a:ext cx="2273624" cy="26330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30883" y="4971496"/>
            <a:ext cx="1770568" cy="5511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可查看之前定义好的指标值</a:t>
            </a:r>
            <a:endParaRPr lang="en-US" altLang="zh-CN" sz="1600" dirty="0" smtClean="0"/>
          </a:p>
        </p:txBody>
      </p:sp>
      <p:sp>
        <p:nvSpPr>
          <p:cNvPr id="11" name="矩形 10"/>
          <p:cNvSpPr/>
          <p:nvPr/>
        </p:nvSpPr>
        <p:spPr>
          <a:xfrm>
            <a:off x="3018325" y="2156680"/>
            <a:ext cx="8872514" cy="16089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183925" y="2961142"/>
            <a:ext cx="3030986" cy="3190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仿真状态及相关操作菜单</a:t>
            </a:r>
            <a:endParaRPr lang="en-US" altLang="zh-CN" sz="1600" dirty="0" smtClean="0"/>
          </a:p>
        </p:txBody>
      </p:sp>
      <p:sp>
        <p:nvSpPr>
          <p:cNvPr id="13" name="矩形 12"/>
          <p:cNvSpPr/>
          <p:nvPr/>
        </p:nvSpPr>
        <p:spPr>
          <a:xfrm>
            <a:off x="5304554" y="3835666"/>
            <a:ext cx="6586285" cy="26330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742544" y="4778882"/>
            <a:ext cx="3710304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图表：可视化分析</a:t>
            </a:r>
            <a:endParaRPr lang="en-US" altLang="zh-CN" sz="1600" dirty="0" smtClean="0"/>
          </a:p>
          <a:p>
            <a:r>
              <a:rPr lang="zh-CN" altLang="en-US" sz="1600" dirty="0" smtClean="0"/>
              <a:t>实例：查看实例的信息</a:t>
            </a:r>
            <a:endParaRPr lang="en-US" altLang="zh-CN" sz="1600" dirty="0" smtClean="0"/>
          </a:p>
          <a:p>
            <a:r>
              <a:rPr lang="zh-CN" altLang="en-US" sz="1600" dirty="0" smtClean="0"/>
              <a:t>活动：活动的执行情况</a:t>
            </a:r>
            <a:endParaRPr lang="en-US" altLang="zh-CN" sz="1600" dirty="0" smtClean="0"/>
          </a:p>
          <a:p>
            <a:r>
              <a:rPr lang="zh-CN" altLang="en-US" sz="1600" dirty="0" smtClean="0"/>
              <a:t>控制台：部分日志信息，可进行调试</a:t>
            </a:r>
            <a:endParaRPr lang="en-US" altLang="zh-CN" sz="1600" dirty="0" smtClean="0"/>
          </a:p>
        </p:txBody>
      </p:sp>
      <p:pic>
        <p:nvPicPr>
          <p:cNvPr id="15" name="图片 14" descr="手机屏幕截图&#10;&#10;描述已自动生成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8" y="1888965"/>
            <a:ext cx="996385" cy="448341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59215" y="4717380"/>
            <a:ext cx="1112481" cy="11511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3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模式评估理论方法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8" name="Picture" descr="image">
            <a:extLst>
              <a:ext uri="{FF2B5EF4-FFF2-40B4-BE49-F238E27FC236}">
                <a16:creationId xmlns:a16="http://schemas.microsoft.com/office/drawing/2014/main" id="{DB1E791F-CB17-514B-A6C0-83CF7FB76B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98177" y="3630438"/>
            <a:ext cx="7840065" cy="236919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26" name="图片 364"/>
          <p:cNvPicPr>
            <a:picLocks noRot="1" noChangeAspect="1" noEditPoints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366" y="2727751"/>
            <a:ext cx="27432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B67914A0-A17C-E748-93E1-37F8D5EF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406" y="1650533"/>
            <a:ext cx="7505324" cy="1077218"/>
          </a:xfrm>
          <a:prstGeom prst="rect">
            <a:avLst/>
          </a:prstGeom>
          <a:noFill/>
          <a:ln w="31750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>
            <a:lvl1pPr marL="271780" indent="-27178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9pPr>
          </a:lstStyle>
          <a:p>
            <a:pPr marL="0" lvl="1" indent="0">
              <a:tabLst>
                <a:tab pos="442595" algn="l"/>
              </a:tabLst>
              <a:defRPr/>
            </a:pPr>
            <a:r>
              <a:rPr lang="zh-CN" altLang="en-US" sz="1600" b="1" kern="0" dirty="0">
                <a:latin typeface="Times" panose="00000500000000020000" pitchFamily="18" charset="0"/>
                <a:ea typeface="黑体" panose="02010609060101010101" pitchFamily="49" charset="-122"/>
              </a:rPr>
              <a:t>服务模式熵：</a:t>
            </a:r>
            <a:r>
              <a:rPr lang="zh-CN" altLang="en-US" sz="1600" kern="0" dirty="0">
                <a:latin typeface="Times" panose="00000500000000020000" pitchFamily="18" charset="0"/>
                <a:ea typeface="黑体" panose="02010609060101010101" pitchFamily="49" charset="-122"/>
              </a:rPr>
              <a:t>模式熵的值的计算依赖运行时间、消耗成本、传递效率、价值、可靠性五类量化指标，与运行时间、消耗成本正相关，与传递效率、可靠性负相关，用于对模式进行整体评估，进一步的，模式熵的值越低，服务模式则越优。模式熵的计算方法如下：</a:t>
            </a:r>
            <a:endParaRPr lang="zh-CN" altLang="en-US" sz="1600" kern="0" noProof="0" dirty="0">
              <a:ln>
                <a:noFill/>
              </a:ln>
              <a:effectLst/>
              <a:uLnTx/>
              <a:uFillTx/>
              <a:latin typeface="Times" panose="00000500000000020000" pitchFamily="18" charset="0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7" name="图片 1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648" y="1440194"/>
            <a:ext cx="3173335" cy="484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2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79" y="1826003"/>
            <a:ext cx="10077973" cy="47540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模式评估功能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38370" y="2823181"/>
            <a:ext cx="1002225" cy="467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 rot="1701634">
            <a:off x="4290326" y="3753170"/>
            <a:ext cx="557823" cy="36513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00286" y="3860761"/>
            <a:ext cx="1827986" cy="5110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2.</a:t>
            </a:r>
            <a:r>
              <a:rPr lang="zh-CN" altLang="en-US" sz="1600" dirty="0" smtClean="0"/>
              <a:t>对各要素实例进行评估参数配置</a:t>
            </a:r>
            <a:endParaRPr lang="en-US" altLang="zh-CN" sz="16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7601254" y="2620520"/>
            <a:ext cx="3922457" cy="28007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转化率：</a:t>
            </a:r>
            <a:r>
              <a:rPr lang="zh-CN" altLang="en-US" sz="1600" dirty="0"/>
              <a:t>单位资源到单位资金的转化比率</a:t>
            </a:r>
            <a:endParaRPr lang="en-US" altLang="zh-CN" sz="1600" dirty="0" smtClean="0"/>
          </a:p>
          <a:p>
            <a:r>
              <a:rPr lang="zh-CN" altLang="en-US" sz="1600" b="1" dirty="0" smtClean="0"/>
              <a:t>过程节点评估参数</a:t>
            </a:r>
            <a:endParaRPr lang="en-US" altLang="zh-CN" sz="1600" b="1" dirty="0" smtClean="0"/>
          </a:p>
          <a:p>
            <a:r>
              <a:rPr lang="zh-CN" altLang="en-US" sz="1600" dirty="0" smtClean="0"/>
              <a:t>成本：一次执行所需成本的期望</a:t>
            </a:r>
            <a:endParaRPr lang="en-US" altLang="zh-CN" sz="1600" dirty="0" smtClean="0"/>
          </a:p>
          <a:p>
            <a:r>
              <a:rPr lang="zh-CN" altLang="en-US" sz="1600" dirty="0" smtClean="0"/>
              <a:t>时耗：</a:t>
            </a:r>
            <a:r>
              <a:rPr lang="zh-CN" altLang="en-US" sz="1600" dirty="0"/>
              <a:t>一次执行所</a:t>
            </a:r>
            <a:r>
              <a:rPr lang="zh-CN" altLang="en-US" sz="1600" dirty="0" smtClean="0"/>
              <a:t>需时间的期望</a:t>
            </a:r>
            <a:endParaRPr lang="en-US" altLang="zh-CN" sz="1600" dirty="0" smtClean="0"/>
          </a:p>
          <a:p>
            <a:r>
              <a:rPr lang="zh-CN" altLang="en-US" sz="1600" dirty="0" smtClean="0"/>
              <a:t>可靠性：一次运行成功的概率</a:t>
            </a:r>
            <a:endParaRPr lang="en-US" altLang="zh-CN" sz="1600" dirty="0" smtClean="0"/>
          </a:p>
          <a:p>
            <a:r>
              <a:rPr lang="zh-CN" altLang="en-US" sz="1600" dirty="0" smtClean="0"/>
              <a:t>吞吐量：单位时间内可以成功传递数据的数量</a:t>
            </a:r>
            <a:endParaRPr lang="en-US" altLang="zh-CN" sz="1600" dirty="0"/>
          </a:p>
          <a:p>
            <a:r>
              <a:rPr lang="zh-CN" altLang="en-US" sz="1600" b="1" dirty="0" smtClean="0"/>
              <a:t>数据</a:t>
            </a:r>
            <a:r>
              <a:rPr lang="en-US" altLang="zh-CN" sz="1600" b="1" dirty="0" smtClean="0"/>
              <a:t>/</a:t>
            </a:r>
            <a:r>
              <a:rPr lang="zh-CN" altLang="en-US" sz="1600" b="1" dirty="0" smtClean="0"/>
              <a:t>资金节点评估参数</a:t>
            </a:r>
            <a:endParaRPr lang="en-US" altLang="zh-CN" sz="1600" b="1" dirty="0" smtClean="0"/>
          </a:p>
          <a:p>
            <a:r>
              <a:rPr lang="zh-CN" altLang="en-US" sz="1600" dirty="0" smtClean="0"/>
              <a:t>类型：数据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资金</a:t>
            </a:r>
            <a:endParaRPr lang="en-US" altLang="zh-CN" sz="1600" dirty="0" smtClean="0"/>
          </a:p>
          <a:p>
            <a:r>
              <a:rPr lang="zh-CN" altLang="en-US" sz="1600" dirty="0" smtClean="0"/>
              <a:t>单位：</a:t>
            </a:r>
            <a:r>
              <a:rPr lang="zh-CN" altLang="en-US" sz="1600" dirty="0"/>
              <a:t>数据</a:t>
            </a:r>
            <a:r>
              <a:rPr lang="en-US" altLang="zh-CN" sz="1600" dirty="0"/>
              <a:t>/</a:t>
            </a:r>
            <a:r>
              <a:rPr lang="zh-CN" altLang="en-US" sz="1600" dirty="0" smtClean="0"/>
              <a:t>资金的计量单位</a:t>
            </a:r>
            <a:endParaRPr lang="en-US" altLang="zh-CN" sz="1600" dirty="0" smtClean="0"/>
          </a:p>
          <a:p>
            <a:r>
              <a:rPr lang="zh-CN" altLang="en-US" sz="1600" dirty="0"/>
              <a:t>数量</a:t>
            </a:r>
            <a:r>
              <a:rPr lang="zh-CN" altLang="en-US" sz="1600" dirty="0" smtClean="0"/>
              <a:t>：</a:t>
            </a:r>
            <a:r>
              <a:rPr lang="zh-CN" altLang="en-US" sz="1600" dirty="0"/>
              <a:t>数据</a:t>
            </a:r>
            <a:r>
              <a:rPr lang="en-US" altLang="zh-CN" sz="1600" dirty="0"/>
              <a:t>/</a:t>
            </a:r>
            <a:r>
              <a:rPr lang="zh-CN" altLang="en-US" sz="1600" dirty="0" smtClean="0"/>
              <a:t>资金的数量</a:t>
            </a:r>
            <a:endParaRPr lang="en-US" altLang="zh-CN" sz="1600" dirty="0"/>
          </a:p>
        </p:txBody>
      </p:sp>
      <p:pic>
        <p:nvPicPr>
          <p:cNvPr id="13" name="图片 1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32" y="1941406"/>
            <a:ext cx="2392056" cy="365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249383" y="1943940"/>
            <a:ext cx="1878182" cy="23309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422750" y="2036802"/>
            <a:ext cx="8692222" cy="44761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99461" y="3415440"/>
            <a:ext cx="1466798" cy="7262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选中要评估的模式，点击评估配置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7187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模式评估功能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48204" y="1786675"/>
            <a:ext cx="9578565" cy="4494094"/>
            <a:chOff x="666068" y="1697171"/>
            <a:chExt cx="10505907" cy="499652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068" y="1697171"/>
              <a:ext cx="10505907" cy="499652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047944" y="1888965"/>
              <a:ext cx="871078" cy="31063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233046" y="2531765"/>
              <a:ext cx="1701706" cy="5847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3.</a:t>
              </a:r>
              <a:r>
                <a:rPr lang="zh-CN" altLang="en-US" sz="1600" dirty="0" smtClean="0"/>
                <a:t>点击模式评估菜单</a:t>
              </a:r>
              <a:endParaRPr lang="en-US" altLang="zh-CN" sz="1600" dirty="0" smtClean="0"/>
            </a:p>
          </p:txBody>
        </p:sp>
        <p:sp>
          <p:nvSpPr>
            <p:cNvPr id="6" name="右箭头 5"/>
            <p:cNvSpPr/>
            <p:nvPr/>
          </p:nvSpPr>
          <p:spPr>
            <a:xfrm rot="7286175">
              <a:off x="4039163" y="3950426"/>
              <a:ext cx="1482416" cy="423616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445198" y="5288914"/>
              <a:ext cx="2120739" cy="5847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4.</a:t>
              </a:r>
              <a:r>
                <a:rPr lang="zh-CN" altLang="en-US" sz="1600" dirty="0" smtClean="0"/>
                <a:t>选择需要进行评估的模式</a:t>
              </a:r>
              <a:endParaRPr lang="en-US" altLang="zh-CN" sz="1600" dirty="0" smtClean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383592" y="6269333"/>
              <a:ext cx="871078" cy="31063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8" y="1941406"/>
            <a:ext cx="2392056" cy="365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344945" y="4217062"/>
            <a:ext cx="1918421" cy="6899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091" y="1721957"/>
            <a:ext cx="9793182" cy="47381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模式评估功能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23399" y="2294246"/>
            <a:ext cx="8012233" cy="3998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26456" y="2570838"/>
            <a:ext cx="4006117" cy="35394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评估结果数据</a:t>
            </a:r>
            <a:endParaRPr lang="en-US" altLang="zh-CN" sz="1600" dirty="0" smtClean="0"/>
          </a:p>
          <a:p>
            <a:r>
              <a:rPr lang="en-US" altLang="zh-CN" sz="1600" b="1" dirty="0" err="1" smtClean="0"/>
              <a:t>P_entropy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模式熵</a:t>
            </a:r>
            <a:endParaRPr lang="en-US" altLang="zh-CN" sz="1600" dirty="0" smtClean="0"/>
          </a:p>
          <a:p>
            <a:r>
              <a:rPr lang="en-US" altLang="zh-CN" sz="1600" b="1" dirty="0" smtClean="0"/>
              <a:t>Cost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模式运行成本</a:t>
            </a:r>
            <a:endParaRPr lang="en-US" altLang="zh-CN" sz="1600" dirty="0" smtClean="0"/>
          </a:p>
          <a:p>
            <a:r>
              <a:rPr lang="en-US" altLang="zh-CN" sz="1600" b="1" dirty="0" err="1" smtClean="0"/>
              <a:t>Currency_efficient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现金传递效率</a:t>
            </a:r>
            <a:endParaRPr lang="en-US" altLang="zh-CN" sz="1600" dirty="0" smtClean="0"/>
          </a:p>
          <a:p>
            <a:r>
              <a:rPr lang="en-US" altLang="zh-CN" sz="1600" b="1" dirty="0" err="1" smtClean="0"/>
              <a:t>Data_efficient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数据传递效率</a:t>
            </a:r>
            <a:endParaRPr lang="en-US" altLang="zh-CN" sz="1600" dirty="0" smtClean="0"/>
          </a:p>
          <a:p>
            <a:r>
              <a:rPr lang="en-US" altLang="zh-CN" sz="1600" b="1" dirty="0" smtClean="0"/>
              <a:t>Duration</a:t>
            </a:r>
            <a:r>
              <a:rPr lang="en-US" altLang="zh-CN" sz="1600" dirty="0" smtClean="0"/>
              <a:t>:</a:t>
            </a:r>
            <a:r>
              <a:rPr lang="zh-CN" altLang="en-US" sz="1600" dirty="0"/>
              <a:t>服务模式的时间期望包括节点时间和转移时间；其中，节点时间来源于活动、网关、事件的运行时间；转移时间来源于工作流中逻辑关系的转移时间</a:t>
            </a:r>
            <a:endParaRPr lang="en-US" altLang="zh-CN" sz="1600" dirty="0" smtClean="0"/>
          </a:p>
          <a:p>
            <a:r>
              <a:rPr lang="en-US" altLang="zh-CN" sz="1600" b="1" dirty="0" smtClean="0"/>
              <a:t>Reliability</a:t>
            </a:r>
            <a:r>
              <a:rPr lang="en-US" altLang="zh-CN" sz="1600" dirty="0" smtClean="0"/>
              <a:t>:</a:t>
            </a:r>
            <a:r>
              <a:rPr lang="zh-CN" altLang="en-US" sz="1600" dirty="0"/>
              <a:t>服务成功运行的比率，用来衡量服务流程中的活动按要求运行的可能性</a:t>
            </a:r>
            <a:endParaRPr lang="en-US" altLang="zh-CN" sz="1600" dirty="0" smtClean="0"/>
          </a:p>
          <a:p>
            <a:r>
              <a:rPr lang="en-US" altLang="zh-CN" sz="1600" b="1" dirty="0" err="1" smtClean="0"/>
              <a:t>Resource_efficiency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资源传递效率</a:t>
            </a:r>
            <a:endParaRPr lang="en-US" altLang="zh-CN" sz="1600" dirty="0" smtClean="0"/>
          </a:p>
          <a:p>
            <a:r>
              <a:rPr lang="en-US" altLang="zh-CN" sz="1600" b="1" dirty="0" smtClean="0"/>
              <a:t>Value</a:t>
            </a:r>
            <a:r>
              <a:rPr lang="en-US" altLang="zh-CN" sz="1600" dirty="0" smtClean="0"/>
              <a:t>:</a:t>
            </a:r>
            <a:r>
              <a:rPr lang="zh-CN" altLang="en-US" sz="1600" dirty="0"/>
              <a:t>指服务模式中现金与资源交换所产生的额外现金</a:t>
            </a:r>
            <a:endParaRPr lang="en-US" altLang="zh-CN" sz="1600" dirty="0" smtClean="0"/>
          </a:p>
        </p:txBody>
      </p:sp>
      <p:pic>
        <p:nvPicPr>
          <p:cNvPr id="9" name="图片 1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8" y="2113422"/>
            <a:ext cx="2392056" cy="365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82816" y="5115207"/>
            <a:ext cx="2365388" cy="733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89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系统概述与功能架构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58" y="1699333"/>
            <a:ext cx="8220075" cy="4991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1192" y="1037601"/>
            <a:ext cx="6980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钱塘天枢服务模式计算与分析系统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1192" y="1514667"/>
            <a:ext cx="835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服务模式计算：服务模式建模、创新、分析与使用的定量计算方法</a:t>
            </a:r>
          </a:p>
        </p:txBody>
      </p:sp>
    </p:spTree>
    <p:extLst>
      <p:ext uri="{BB962C8B-B14F-4D97-AF65-F5344CB8AC3E}">
        <p14:creationId xmlns:p14="http://schemas.microsoft.com/office/powerpoint/2010/main" val="18056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91" y="1269746"/>
            <a:ext cx="5915624" cy="40378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服务模式分析功能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服务模式分析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模式评估功能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9" name="图片 1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8" y="2113422"/>
            <a:ext cx="2392056" cy="365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82816" y="5115207"/>
            <a:ext cx="2365388" cy="733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15719" y="2367099"/>
            <a:ext cx="130872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离群点</a:t>
            </a:r>
            <a:endParaRPr lang="en-US" altLang="zh-CN" sz="1600" dirty="0" smtClean="0"/>
          </a:p>
        </p:txBody>
      </p:sp>
      <p:sp>
        <p:nvSpPr>
          <p:cNvPr id="5" name="矩形 4"/>
          <p:cNvSpPr/>
          <p:nvPr/>
        </p:nvSpPr>
        <p:spPr>
          <a:xfrm>
            <a:off x="5100670" y="4712276"/>
            <a:ext cx="13388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 smtClean="0"/>
              <a:t>最小值</a:t>
            </a:r>
            <a:endParaRPr lang="en-US" altLang="zh-CN" dirty="0"/>
          </a:p>
        </p:txBody>
      </p:sp>
      <p:sp>
        <p:nvSpPr>
          <p:cNvPr id="6" name="右箭头 5"/>
          <p:cNvSpPr/>
          <p:nvPr/>
        </p:nvSpPr>
        <p:spPr>
          <a:xfrm rot="13496025">
            <a:off x="4630891" y="4524104"/>
            <a:ext cx="371013" cy="4571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2630720">
            <a:off x="4697945" y="4295286"/>
            <a:ext cx="371013" cy="4571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100670" y="4258685"/>
            <a:ext cx="13388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下四分位数</a:t>
            </a:r>
            <a:endParaRPr lang="en-US" altLang="zh-CN" dirty="0"/>
          </a:p>
        </p:txBody>
      </p:sp>
      <p:sp>
        <p:nvSpPr>
          <p:cNvPr id="16" name="右箭头 15"/>
          <p:cNvSpPr/>
          <p:nvPr/>
        </p:nvSpPr>
        <p:spPr>
          <a:xfrm rot="9640485">
            <a:off x="4708010" y="4003837"/>
            <a:ext cx="371013" cy="4571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100670" y="3805094"/>
            <a:ext cx="13388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中位数</a:t>
            </a:r>
            <a:endParaRPr lang="en-US" altLang="zh-CN" dirty="0"/>
          </a:p>
        </p:txBody>
      </p:sp>
      <p:sp>
        <p:nvSpPr>
          <p:cNvPr id="18" name="右箭头 17"/>
          <p:cNvSpPr/>
          <p:nvPr/>
        </p:nvSpPr>
        <p:spPr>
          <a:xfrm rot="8580310">
            <a:off x="4665277" y="3676917"/>
            <a:ext cx="371013" cy="4571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100670" y="3332246"/>
            <a:ext cx="13388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下四分位数</a:t>
            </a:r>
            <a:endParaRPr lang="en-US" altLang="zh-CN" dirty="0"/>
          </a:p>
        </p:txBody>
      </p:sp>
      <p:sp>
        <p:nvSpPr>
          <p:cNvPr id="20" name="右箭头 19"/>
          <p:cNvSpPr/>
          <p:nvPr/>
        </p:nvSpPr>
        <p:spPr>
          <a:xfrm rot="8580310">
            <a:off x="4665277" y="3112931"/>
            <a:ext cx="371013" cy="4571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100670" y="2849737"/>
            <a:ext cx="13388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最大值</a:t>
            </a:r>
            <a:endParaRPr lang="en-US" altLang="zh-CN" dirty="0"/>
          </a:p>
        </p:txBody>
      </p:sp>
      <p:sp>
        <p:nvSpPr>
          <p:cNvPr id="22" name="右箭头 21"/>
          <p:cNvSpPr/>
          <p:nvPr/>
        </p:nvSpPr>
        <p:spPr>
          <a:xfrm rot="10800000">
            <a:off x="4613529" y="2532952"/>
            <a:ext cx="399173" cy="4571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566390" y="2126953"/>
            <a:ext cx="3232222" cy="2585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箱形图（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Box-plot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）又称为盒须图、盒式图或箱线图，是一种用作显示一组数据分散情况资料的统计图。因形状如箱子而得名。在各种领域也经常被使用，常见于品质管理。它主要用于反映原始数据分布的特征，还可以进行多组数据分布特征的比 较。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05955" y="5333489"/>
            <a:ext cx="9059838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kern="100" dirty="0" smtClean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模</a:t>
            </a:r>
            <a:r>
              <a:rPr lang="zh-CN" altLang="zh-CN" b="1" kern="100" dirty="0" smtClean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式</a:t>
            </a:r>
            <a:r>
              <a:rPr lang="zh-CN" altLang="zh-CN" b="1" kern="1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熵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是系统中定义的评价服务模式完整性的综合得分。模式熵是指当此服务模式中的工作流成功运行一次时，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传递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单位数据</a:t>
            </a:r>
            <a:r>
              <a:rPr lang="en-US" altLang="zh-CN" kern="100" dirty="0">
                <a:latin typeface="+mn-ea"/>
              </a:rPr>
              <a:t>/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资源</a:t>
            </a:r>
            <a:r>
              <a:rPr lang="en-US" altLang="zh-CN" kern="100" dirty="0">
                <a:latin typeface="+mn-ea"/>
              </a:rPr>
              <a:t>/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现金所需的时间</a:t>
            </a:r>
            <a:r>
              <a:rPr lang="en-US" altLang="zh-CN" kern="100" dirty="0">
                <a:latin typeface="+mn-ea"/>
              </a:rPr>
              <a:t>/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成本。一般来说，模式熵与模式本身的质量呈负相关。模式熵越低，消耗时间越短，成本越低，效率越高，价值越高，可靠性越高。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554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</a:t>
            </a:r>
            <a:r>
              <a:rPr lang="zh-CN" altLang="en-US" dirty="0" smtClean="0">
                <a:latin typeface="+mn-ea"/>
                <a:cs typeface="Microsoft New Tai Lue" panose="020B0502040204020203" pitchFamily="34" charset="0"/>
              </a:rPr>
              <a:t>模式</a:t>
            </a: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创新</a:t>
            </a:r>
            <a:r>
              <a:rPr lang="zh-CN" altLang="en-US" dirty="0" smtClean="0">
                <a:latin typeface="+mn-ea"/>
                <a:cs typeface="Microsoft New Tai Lue" panose="020B0502040204020203" pitchFamily="34" charset="0"/>
              </a:rPr>
              <a:t>功能</a:t>
            </a:r>
            <a:endParaRPr lang="zh-CN" altLang="en-US" dirty="0">
              <a:latin typeface="+mn-ea"/>
              <a:cs typeface="Microsoft New Tai Lue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</a:t>
            </a:r>
            <a:r>
              <a:rPr lang="zh-CN" altLang="en-US" sz="2000" b="1" dirty="0">
                <a:solidFill>
                  <a:srgbClr val="C00000"/>
                </a:solidFill>
              </a:rPr>
              <a:t>创新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模式融合理论方法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7686"/>
          <a:stretch>
            <a:fillRect/>
          </a:stretch>
        </p:blipFill>
        <p:spPr>
          <a:xfrm>
            <a:off x="3448686" y="4391487"/>
            <a:ext cx="1199853" cy="918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5444" t="3351" r="9807" b="10013"/>
          <a:stretch>
            <a:fillRect/>
          </a:stretch>
        </p:blipFill>
        <p:spPr>
          <a:xfrm>
            <a:off x="6910181" y="3377194"/>
            <a:ext cx="1555451" cy="1194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575909" y="3796204"/>
            <a:ext cx="1656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pattern A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5909" y="5310280"/>
            <a:ext cx="1656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pattern B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058678" y="3798245"/>
            <a:ext cx="1837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pattern graph A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982121" y="5334058"/>
            <a:ext cx="2073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pattern graph B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32832" y="3240478"/>
            <a:ext cx="150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 mining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248666" y="4623973"/>
            <a:ext cx="1369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 mining</a:t>
            </a:r>
          </a:p>
        </p:txBody>
      </p:sp>
      <p:sp>
        <p:nvSpPr>
          <p:cNvPr id="18" name="加号 17"/>
          <p:cNvSpPr/>
          <p:nvPr/>
        </p:nvSpPr>
        <p:spPr>
          <a:xfrm>
            <a:off x="3805370" y="4006145"/>
            <a:ext cx="458710" cy="324015"/>
          </a:xfrm>
          <a:prstGeom prst="mathPlus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920680" y="3556046"/>
            <a:ext cx="1618229" cy="1202401"/>
            <a:chOff x="5775549" y="2373872"/>
            <a:chExt cx="1988326" cy="1202401"/>
          </a:xfrm>
          <a:solidFill>
            <a:schemeClr val="bg1"/>
          </a:solidFill>
        </p:grpSpPr>
        <p:sp>
          <p:nvSpPr>
            <p:cNvPr id="20" name="任意多边形 13"/>
            <p:cNvSpPr/>
            <p:nvPr/>
          </p:nvSpPr>
          <p:spPr>
            <a:xfrm>
              <a:off x="5775549" y="2373872"/>
              <a:ext cx="1988326" cy="295200"/>
            </a:xfrm>
            <a:custGeom>
              <a:avLst/>
              <a:gdLst>
                <a:gd name="connsiteX0" fmla="*/ 0 w 1988326"/>
                <a:gd name="connsiteY0" fmla="*/ 49201 h 295200"/>
                <a:gd name="connsiteX1" fmla="*/ 49201 w 1988326"/>
                <a:gd name="connsiteY1" fmla="*/ 0 h 295200"/>
                <a:gd name="connsiteX2" fmla="*/ 1939125 w 1988326"/>
                <a:gd name="connsiteY2" fmla="*/ 0 h 295200"/>
                <a:gd name="connsiteX3" fmla="*/ 1988326 w 1988326"/>
                <a:gd name="connsiteY3" fmla="*/ 49201 h 295200"/>
                <a:gd name="connsiteX4" fmla="*/ 1988326 w 1988326"/>
                <a:gd name="connsiteY4" fmla="*/ 245999 h 295200"/>
                <a:gd name="connsiteX5" fmla="*/ 1939125 w 1988326"/>
                <a:gd name="connsiteY5" fmla="*/ 295200 h 295200"/>
                <a:gd name="connsiteX6" fmla="*/ 49201 w 1988326"/>
                <a:gd name="connsiteY6" fmla="*/ 295200 h 295200"/>
                <a:gd name="connsiteX7" fmla="*/ 0 w 1988326"/>
                <a:gd name="connsiteY7" fmla="*/ 245999 h 295200"/>
                <a:gd name="connsiteX8" fmla="*/ 0 w 1988326"/>
                <a:gd name="connsiteY8" fmla="*/ 49201 h 29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8326" h="295200">
                  <a:moveTo>
                    <a:pt x="0" y="49201"/>
                  </a:moveTo>
                  <a:cubicBezTo>
                    <a:pt x="0" y="22028"/>
                    <a:pt x="22028" y="0"/>
                    <a:pt x="49201" y="0"/>
                  </a:cubicBezTo>
                  <a:lnTo>
                    <a:pt x="1939125" y="0"/>
                  </a:lnTo>
                  <a:cubicBezTo>
                    <a:pt x="1966298" y="0"/>
                    <a:pt x="1988326" y="22028"/>
                    <a:pt x="1988326" y="49201"/>
                  </a:cubicBezTo>
                  <a:lnTo>
                    <a:pt x="1988326" y="245999"/>
                  </a:lnTo>
                  <a:cubicBezTo>
                    <a:pt x="1988326" y="273172"/>
                    <a:pt x="1966298" y="295200"/>
                    <a:pt x="1939125" y="295200"/>
                  </a:cubicBezTo>
                  <a:lnTo>
                    <a:pt x="49201" y="295200"/>
                  </a:lnTo>
                  <a:cubicBezTo>
                    <a:pt x="22028" y="295200"/>
                    <a:pt x="0" y="273172"/>
                    <a:pt x="0" y="245999"/>
                  </a:cubicBezTo>
                  <a:lnTo>
                    <a:pt x="0" y="49201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89564" tIns="14410" rIns="89564" bIns="1441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050" b="1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 convergence</a:t>
              </a:r>
            </a:p>
          </p:txBody>
        </p:sp>
        <p:sp>
          <p:nvSpPr>
            <p:cNvPr id="21" name="任意多边形 14"/>
            <p:cNvSpPr/>
            <p:nvPr/>
          </p:nvSpPr>
          <p:spPr>
            <a:xfrm>
              <a:off x="5775549" y="2827473"/>
              <a:ext cx="1988326" cy="295200"/>
            </a:xfrm>
            <a:custGeom>
              <a:avLst/>
              <a:gdLst>
                <a:gd name="connsiteX0" fmla="*/ 0 w 1988326"/>
                <a:gd name="connsiteY0" fmla="*/ 49201 h 295200"/>
                <a:gd name="connsiteX1" fmla="*/ 49201 w 1988326"/>
                <a:gd name="connsiteY1" fmla="*/ 0 h 295200"/>
                <a:gd name="connsiteX2" fmla="*/ 1939125 w 1988326"/>
                <a:gd name="connsiteY2" fmla="*/ 0 h 295200"/>
                <a:gd name="connsiteX3" fmla="*/ 1988326 w 1988326"/>
                <a:gd name="connsiteY3" fmla="*/ 49201 h 295200"/>
                <a:gd name="connsiteX4" fmla="*/ 1988326 w 1988326"/>
                <a:gd name="connsiteY4" fmla="*/ 245999 h 295200"/>
                <a:gd name="connsiteX5" fmla="*/ 1939125 w 1988326"/>
                <a:gd name="connsiteY5" fmla="*/ 295200 h 295200"/>
                <a:gd name="connsiteX6" fmla="*/ 49201 w 1988326"/>
                <a:gd name="connsiteY6" fmla="*/ 295200 h 295200"/>
                <a:gd name="connsiteX7" fmla="*/ 0 w 1988326"/>
                <a:gd name="connsiteY7" fmla="*/ 245999 h 295200"/>
                <a:gd name="connsiteX8" fmla="*/ 0 w 1988326"/>
                <a:gd name="connsiteY8" fmla="*/ 49201 h 29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8326" h="295200">
                  <a:moveTo>
                    <a:pt x="0" y="49201"/>
                  </a:moveTo>
                  <a:cubicBezTo>
                    <a:pt x="0" y="22028"/>
                    <a:pt x="22028" y="0"/>
                    <a:pt x="49201" y="0"/>
                  </a:cubicBezTo>
                  <a:lnTo>
                    <a:pt x="1939125" y="0"/>
                  </a:lnTo>
                  <a:cubicBezTo>
                    <a:pt x="1966298" y="0"/>
                    <a:pt x="1988326" y="22028"/>
                    <a:pt x="1988326" y="49201"/>
                  </a:cubicBezTo>
                  <a:lnTo>
                    <a:pt x="1988326" y="245999"/>
                  </a:lnTo>
                  <a:cubicBezTo>
                    <a:pt x="1988326" y="273172"/>
                    <a:pt x="1966298" y="295200"/>
                    <a:pt x="1939125" y="295200"/>
                  </a:cubicBezTo>
                  <a:lnTo>
                    <a:pt x="49201" y="295200"/>
                  </a:lnTo>
                  <a:cubicBezTo>
                    <a:pt x="22028" y="295200"/>
                    <a:pt x="0" y="273172"/>
                    <a:pt x="0" y="245999"/>
                  </a:cubicBezTo>
                  <a:lnTo>
                    <a:pt x="0" y="49201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89564" tIns="14410" rIns="89564" bIns="1441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050" b="1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Resource convergence</a:t>
              </a:r>
            </a:p>
          </p:txBody>
        </p:sp>
        <p:sp>
          <p:nvSpPr>
            <p:cNvPr id="22" name="任意多边形 15"/>
            <p:cNvSpPr/>
            <p:nvPr/>
          </p:nvSpPr>
          <p:spPr>
            <a:xfrm>
              <a:off x="5775549" y="3281073"/>
              <a:ext cx="1988326" cy="295200"/>
            </a:xfrm>
            <a:custGeom>
              <a:avLst/>
              <a:gdLst>
                <a:gd name="connsiteX0" fmla="*/ 0 w 1988326"/>
                <a:gd name="connsiteY0" fmla="*/ 49201 h 295200"/>
                <a:gd name="connsiteX1" fmla="*/ 49201 w 1988326"/>
                <a:gd name="connsiteY1" fmla="*/ 0 h 295200"/>
                <a:gd name="connsiteX2" fmla="*/ 1939125 w 1988326"/>
                <a:gd name="connsiteY2" fmla="*/ 0 h 295200"/>
                <a:gd name="connsiteX3" fmla="*/ 1988326 w 1988326"/>
                <a:gd name="connsiteY3" fmla="*/ 49201 h 295200"/>
                <a:gd name="connsiteX4" fmla="*/ 1988326 w 1988326"/>
                <a:gd name="connsiteY4" fmla="*/ 245999 h 295200"/>
                <a:gd name="connsiteX5" fmla="*/ 1939125 w 1988326"/>
                <a:gd name="connsiteY5" fmla="*/ 295200 h 295200"/>
                <a:gd name="connsiteX6" fmla="*/ 49201 w 1988326"/>
                <a:gd name="connsiteY6" fmla="*/ 295200 h 295200"/>
                <a:gd name="connsiteX7" fmla="*/ 0 w 1988326"/>
                <a:gd name="connsiteY7" fmla="*/ 245999 h 295200"/>
                <a:gd name="connsiteX8" fmla="*/ 0 w 1988326"/>
                <a:gd name="connsiteY8" fmla="*/ 49201 h 29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8326" h="295200">
                  <a:moveTo>
                    <a:pt x="0" y="49201"/>
                  </a:moveTo>
                  <a:cubicBezTo>
                    <a:pt x="0" y="22028"/>
                    <a:pt x="22028" y="0"/>
                    <a:pt x="49201" y="0"/>
                  </a:cubicBezTo>
                  <a:lnTo>
                    <a:pt x="1939125" y="0"/>
                  </a:lnTo>
                  <a:cubicBezTo>
                    <a:pt x="1966298" y="0"/>
                    <a:pt x="1988326" y="22028"/>
                    <a:pt x="1988326" y="49201"/>
                  </a:cubicBezTo>
                  <a:lnTo>
                    <a:pt x="1988326" y="245999"/>
                  </a:lnTo>
                  <a:cubicBezTo>
                    <a:pt x="1988326" y="273172"/>
                    <a:pt x="1966298" y="295200"/>
                    <a:pt x="1939125" y="295200"/>
                  </a:cubicBezTo>
                  <a:lnTo>
                    <a:pt x="49201" y="295200"/>
                  </a:lnTo>
                  <a:cubicBezTo>
                    <a:pt x="22028" y="295200"/>
                    <a:pt x="0" y="273172"/>
                    <a:pt x="0" y="245999"/>
                  </a:cubicBezTo>
                  <a:lnTo>
                    <a:pt x="0" y="49201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89564" tIns="14410" rIns="89564" bIns="1441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050" b="1" kern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 convergence</a:t>
              </a:r>
            </a:p>
          </p:txBody>
        </p:sp>
      </p:grpSp>
      <p:sp>
        <p:nvSpPr>
          <p:cNvPr id="23" name="左大括号 22"/>
          <p:cNvSpPr/>
          <p:nvPr/>
        </p:nvSpPr>
        <p:spPr>
          <a:xfrm>
            <a:off x="4751546" y="3432016"/>
            <a:ext cx="96479" cy="144179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2316699" y="4868975"/>
            <a:ext cx="1107820" cy="20814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97622" y="2905236"/>
            <a:ext cx="1770274" cy="921404"/>
            <a:chOff x="393187" y="1606468"/>
            <a:chExt cx="1770274" cy="914737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87" y="1606468"/>
              <a:ext cx="1770274" cy="91473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27" name="组合 26"/>
            <p:cNvGrpSpPr/>
            <p:nvPr/>
          </p:nvGrpSpPr>
          <p:grpSpPr>
            <a:xfrm>
              <a:off x="864379" y="1606468"/>
              <a:ext cx="1232248" cy="914737"/>
              <a:chOff x="864379" y="1606468"/>
              <a:chExt cx="1232248" cy="914737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414" y="1681873"/>
                <a:ext cx="274279" cy="25965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0573" y="1606468"/>
                <a:ext cx="366054" cy="26461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379" y="2144268"/>
                <a:ext cx="198070" cy="26169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3739" y="2296270"/>
                <a:ext cx="166294" cy="22493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0573" y="2241036"/>
                <a:ext cx="125267" cy="15844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sp>
        <p:nvSpPr>
          <p:cNvPr id="33" name="右箭头 32"/>
          <p:cNvSpPr/>
          <p:nvPr/>
        </p:nvSpPr>
        <p:spPr>
          <a:xfrm>
            <a:off x="2269425" y="3456840"/>
            <a:ext cx="1107820" cy="17746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3522" y="2905235"/>
            <a:ext cx="1242406" cy="8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文本框 34"/>
          <p:cNvSpPr txBox="1"/>
          <p:nvPr/>
        </p:nvSpPr>
        <p:spPr>
          <a:xfrm>
            <a:off x="6703024" y="4623973"/>
            <a:ext cx="2073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service pattern graph C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1572" y="3402041"/>
            <a:ext cx="2073275" cy="1169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805" y="4027422"/>
            <a:ext cx="274279" cy="25965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9522" y="3423835"/>
            <a:ext cx="198070" cy="26169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9404" y="4286590"/>
            <a:ext cx="198070" cy="261698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9887" y="3514789"/>
            <a:ext cx="166294" cy="22493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0582" y="3586721"/>
            <a:ext cx="366054" cy="26461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5588" y="3802917"/>
            <a:ext cx="121498" cy="153674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69000" y="3994206"/>
            <a:ext cx="121498" cy="153674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7450" y="4214310"/>
            <a:ext cx="366054" cy="264617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8392031" y="3828866"/>
            <a:ext cx="153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transforming</a:t>
            </a:r>
          </a:p>
        </p:txBody>
      </p:sp>
      <p:sp>
        <p:nvSpPr>
          <p:cNvPr id="46" name="右箭头 45"/>
          <p:cNvSpPr/>
          <p:nvPr/>
        </p:nvSpPr>
        <p:spPr>
          <a:xfrm>
            <a:off x="6588971" y="4062657"/>
            <a:ext cx="337462" cy="22992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右箭头 46"/>
          <p:cNvSpPr/>
          <p:nvPr/>
        </p:nvSpPr>
        <p:spPr>
          <a:xfrm>
            <a:off x="8538796" y="4088232"/>
            <a:ext cx="1151152" cy="16226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41551" y="4624057"/>
            <a:ext cx="2073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service pattern C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495095" y="4394712"/>
            <a:ext cx="1770274" cy="918793"/>
            <a:chOff x="393187" y="1612714"/>
            <a:chExt cx="1770274" cy="918793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87" y="1612714"/>
              <a:ext cx="1770274" cy="9187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51" name="组合 50"/>
            <p:cNvGrpSpPr/>
            <p:nvPr/>
          </p:nvGrpSpPr>
          <p:grpSpPr>
            <a:xfrm>
              <a:off x="864379" y="1614765"/>
              <a:ext cx="735430" cy="907239"/>
              <a:chOff x="864379" y="1614765"/>
              <a:chExt cx="735430" cy="907239"/>
            </a:xfrm>
          </p:grpSpPr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5530" y="2262354"/>
                <a:ext cx="274279" cy="25965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9071" y="1614765"/>
                <a:ext cx="366054" cy="26461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379" y="2144268"/>
                <a:ext cx="198070" cy="26169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7406" y="2224570"/>
                <a:ext cx="166294" cy="22493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2202" y="1879382"/>
                <a:ext cx="121498" cy="15367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772" y="4546997"/>
            <a:ext cx="121498" cy="153674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421065" y="1622596"/>
            <a:ext cx="11464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C00000"/>
                </a:solidFill>
              </a:rPr>
              <a:t>基于</a:t>
            </a:r>
            <a:r>
              <a:rPr lang="zh-CN" altLang="en-US" b="1" dirty="0">
                <a:solidFill>
                  <a:srgbClr val="C00000"/>
                </a:solidFill>
              </a:rPr>
              <a:t>异构</a:t>
            </a:r>
            <a:r>
              <a:rPr lang="zh-CN" altLang="en-US" b="1" dirty="0" smtClean="0">
                <a:solidFill>
                  <a:srgbClr val="C00000"/>
                </a:solidFill>
              </a:rPr>
              <a:t>信息网络的</a:t>
            </a:r>
            <a:r>
              <a:rPr lang="zh-CN" altLang="en-US" b="1" dirty="0">
                <a:solidFill>
                  <a:srgbClr val="C00000"/>
                </a:solidFill>
              </a:rPr>
              <a:t>服务模式融合方法：</a:t>
            </a:r>
            <a:r>
              <a:rPr lang="zh-CN" altLang="en-US" b="1" dirty="0"/>
              <a:t>将服务模式的融合问题转化为两个图的融合问题，通过</a:t>
            </a:r>
            <a:r>
              <a:rPr lang="zh-CN" altLang="en-US" b="1" dirty="0" smtClean="0"/>
              <a:t>参与者</a:t>
            </a:r>
            <a:r>
              <a:rPr lang="zh-CN" altLang="en-US" b="1" dirty="0"/>
              <a:t>融合</a:t>
            </a:r>
            <a:r>
              <a:rPr lang="zh-CN" altLang="en-US" b="1" dirty="0" smtClean="0"/>
              <a:t>、</a:t>
            </a:r>
            <a:r>
              <a:rPr lang="zh-CN" altLang="en-US" b="1" dirty="0"/>
              <a:t>资源融合、流程融合完成整个服务模式的融合。</a:t>
            </a:r>
          </a:p>
        </p:txBody>
      </p:sp>
    </p:spTree>
    <p:extLst>
      <p:ext uri="{BB962C8B-B14F-4D97-AF65-F5344CB8AC3E}">
        <p14:creationId xmlns:p14="http://schemas.microsoft.com/office/powerpoint/2010/main" val="284959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87" y="1884101"/>
            <a:ext cx="8999144" cy="42022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70" y="2071702"/>
            <a:ext cx="2107037" cy="38149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服务模式创新功能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服务模式创新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模式融合功能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1196" y="5030067"/>
            <a:ext cx="1988606" cy="9283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095896" y="2441088"/>
            <a:ext cx="5646512" cy="32185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7164" y="3892125"/>
            <a:ext cx="2275245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融合模式库右键点击添加</a:t>
            </a:r>
            <a:endParaRPr lang="en-US" altLang="zh-CN" sz="1600" dirty="0" smtClean="0"/>
          </a:p>
        </p:txBody>
      </p:sp>
      <p:sp>
        <p:nvSpPr>
          <p:cNvPr id="11" name="右箭头 10"/>
          <p:cNvSpPr/>
          <p:nvPr/>
        </p:nvSpPr>
        <p:spPr>
          <a:xfrm rot="20386670">
            <a:off x="2533729" y="4360520"/>
            <a:ext cx="685871" cy="38102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48116" y="3157479"/>
            <a:ext cx="4133903" cy="23083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2.</a:t>
            </a:r>
            <a:r>
              <a:rPr lang="zh-CN" altLang="en-US" sz="1600" dirty="0" smtClean="0"/>
              <a:t>融合参数配置</a:t>
            </a:r>
            <a:endParaRPr lang="en-US" altLang="zh-CN" sz="1600" dirty="0" smtClean="0"/>
          </a:p>
          <a:p>
            <a:r>
              <a:rPr lang="zh-CN" altLang="en-US" sz="1600" b="1" dirty="0" smtClean="0"/>
              <a:t>名称</a:t>
            </a:r>
            <a:r>
              <a:rPr lang="zh-CN" altLang="en-US" sz="1600" dirty="0" smtClean="0"/>
              <a:t>：填入融合后的模式名称</a:t>
            </a:r>
            <a:endParaRPr lang="en-US" altLang="zh-CN" sz="1600" dirty="0" smtClean="0"/>
          </a:p>
          <a:p>
            <a:r>
              <a:rPr lang="zh-CN" altLang="en-US" sz="1600" b="1" dirty="0" smtClean="0"/>
              <a:t>原子模式选择</a:t>
            </a:r>
            <a:r>
              <a:rPr lang="zh-CN" altLang="en-US" sz="1600" dirty="0" smtClean="0"/>
              <a:t>：选择待融合的两个原子模式</a:t>
            </a:r>
            <a:endParaRPr lang="en-US" altLang="zh-CN" sz="1600" dirty="0" smtClean="0"/>
          </a:p>
          <a:p>
            <a:r>
              <a:rPr lang="zh-CN" altLang="en-US" sz="1600" b="1" dirty="0" smtClean="0"/>
              <a:t>相似度阈值</a:t>
            </a:r>
            <a:r>
              <a:rPr lang="zh-CN" altLang="en-US" sz="1600" dirty="0" smtClean="0"/>
              <a:t>：融合过程中相似度计算的阈值区间</a:t>
            </a:r>
            <a:endParaRPr lang="en-US" altLang="zh-CN" sz="1600" dirty="0" smtClean="0"/>
          </a:p>
          <a:p>
            <a:r>
              <a:rPr lang="zh-CN" altLang="en-US" sz="1600" b="1" dirty="0" smtClean="0"/>
              <a:t>结构</a:t>
            </a:r>
            <a:r>
              <a:rPr lang="zh-CN" altLang="en-US" sz="1600" dirty="0" smtClean="0"/>
              <a:t>：两个原子模式运行的逻辑结构</a:t>
            </a:r>
            <a:endParaRPr lang="en-US" altLang="zh-CN" sz="1600" dirty="0" smtClean="0"/>
          </a:p>
          <a:p>
            <a:r>
              <a:rPr lang="zh-CN" altLang="en-US" sz="1600" b="1" dirty="0" smtClean="0"/>
              <a:t>参与者映射规则</a:t>
            </a:r>
            <a:r>
              <a:rPr lang="zh-CN" altLang="en-US" sz="1600" dirty="0" smtClean="0"/>
              <a:t>：两个原子模式中参与者的对应关系。</a:t>
            </a:r>
            <a:endParaRPr lang="en-US" altLang="zh-CN" sz="1600" dirty="0" smtClean="0"/>
          </a:p>
          <a:p>
            <a:r>
              <a:rPr lang="zh-CN" altLang="en-US" sz="1600" dirty="0" smtClean="0"/>
              <a:t>点击提交即可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4966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44" y="1591347"/>
            <a:ext cx="10392812" cy="49903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服务模式创新功能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服务模式创新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模式融合功能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8336" y="2880689"/>
            <a:ext cx="1442431" cy="24116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35243" y="2125361"/>
            <a:ext cx="5894769" cy="4257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1759" y="4923944"/>
            <a:ext cx="1155584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融合结果列表</a:t>
            </a:r>
            <a:endParaRPr lang="en-US" altLang="zh-CN" sz="16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5294853" y="3722724"/>
            <a:ext cx="1866438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融合结果：支持手动编辑，选中一种将最后结果添加到最终结果文件夹中，支持融合模式的评估与仿真</a:t>
            </a:r>
            <a:endParaRPr lang="en-US" altLang="zh-CN" sz="1600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8717478" y="5781370"/>
            <a:ext cx="1630112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融合过程中参数</a:t>
            </a:r>
            <a:endParaRPr lang="en-US" altLang="zh-CN" sz="1600" dirty="0" smtClean="0"/>
          </a:p>
        </p:txBody>
      </p:sp>
      <p:sp>
        <p:nvSpPr>
          <p:cNvPr id="14" name="矩形 13"/>
          <p:cNvSpPr/>
          <p:nvPr/>
        </p:nvSpPr>
        <p:spPr>
          <a:xfrm>
            <a:off x="8254811" y="2089194"/>
            <a:ext cx="2600293" cy="4257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9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应用案例</a:t>
            </a:r>
            <a:r>
              <a:rPr lang="en-US" altLang="zh-CN" dirty="0">
                <a:latin typeface="+mn-ea"/>
                <a:cs typeface="Microsoft New Tai Lue" panose="020B0502040204020203" pitchFamily="34" charset="0"/>
              </a:rPr>
              <a:t>—</a:t>
            </a: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农村淘宝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应用案例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农村淘宝业务概述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69124" y="1735056"/>
            <a:ext cx="355801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农村</a:t>
            </a:r>
            <a:r>
              <a:rPr lang="zh-CN" altLang="en-US" b="1" dirty="0"/>
              <a:t>网络覆盖率不高、农村的物流配送体系比较落后、农民对网络的应用能力偏低，</a:t>
            </a:r>
            <a:r>
              <a:rPr lang="zh-CN" altLang="en-US" b="1" dirty="0" smtClean="0"/>
              <a:t>这些缺点</a:t>
            </a:r>
            <a:r>
              <a:rPr lang="zh-CN" altLang="en-US" b="1" dirty="0"/>
              <a:t>限制了农村电子商务的发展</a:t>
            </a:r>
            <a:r>
              <a:rPr lang="zh-CN" altLang="en-US" b="1" dirty="0" smtClean="0"/>
              <a:t>。农村</a:t>
            </a:r>
            <a:r>
              <a:rPr lang="zh-CN" altLang="en-US" b="1" dirty="0"/>
              <a:t>淘宝以电子商务</a:t>
            </a:r>
            <a:r>
              <a:rPr lang="zh-CN" altLang="en-US" b="1" dirty="0" smtClean="0"/>
              <a:t>平台</a:t>
            </a:r>
            <a:r>
              <a:rPr lang="zh-CN" altLang="en-US" b="1" dirty="0"/>
              <a:t>为基础，通过搭建县村两级服务网络，充分发挥电子商务优势，突破物流，信息流的瓶颈，实现</a:t>
            </a:r>
            <a:r>
              <a:rPr lang="zh-CN" altLang="en-US" b="1" dirty="0" smtClean="0"/>
              <a:t>“网货下乡”</a:t>
            </a:r>
            <a:r>
              <a:rPr lang="zh-CN" altLang="en-US" b="1" dirty="0"/>
              <a:t>和“农产品进城”的双向流通功能</a:t>
            </a:r>
            <a:r>
              <a:rPr lang="zh-CN" altLang="en-US" b="1" dirty="0" smtClean="0"/>
              <a:t>。</a:t>
            </a:r>
            <a:endParaRPr lang="zh-CN" altLang="en-US" b="1" dirty="0"/>
          </a:p>
        </p:txBody>
      </p:sp>
      <p:sp>
        <p:nvSpPr>
          <p:cNvPr id="4" name="AutoShape 4" descr="data:image/jpeg;base64,/9j/4AAQSkZJRgABAQEASABIAAD/2wBDAAgGBgcGBQgHBwcJCQgKDBQNDAsLDBkSEw8UHRofHh0aHBwgJC4nICIsIxwcKDcpLDAxNDQ0Hyc5PTgyPC4zNDL/2wBDAQkJCQwLDBgNDRgyIRwhMjIyMjIyMjIyMjIyMjIyMjIyMjIyMjIyMjIyMjIyMjIyMjIyMjIyMjIyMjIyMjIyMjL/wAARCAFNAfMDAREAAhEBAxEB/8QAHAAAAQUBAQEAAAAAAAAAAAAAAwECBAUGAAcI/8QAVRAAAgEDAwEFAwgFCAULAgYDAQIDAAQRBRIhMQYTQVFhFCJxFTKBkaGxwdEHI0JSciQzQ2KCkuHwFoOistIlJjREU1Rjc5PC8Rc1RWSUo+LyVXSE/8QAGgEAAwEBAQEAAAAAAAAAAAAAAAECAwQFBv/EADkRAAICAQIEAgkDBQACAwEBAQABAhEDEiEEMUFRE2EFFCIycYGRofAzQrEjUsHR4RXxJDRTBkNy/9oADAMBAAIRAxEAPwDzFDvkbcgSdhsRugBxjofEjjPrWQrC6ZbC6kMORkRkg+QBBI/H66LHHcHPGZry6SQhYRk5xxGPAgfE4x45NPkAKGGCZYEMjYUHIK7S/OcA+GenNDYgkKm6vFaRQJQ6ngdVHh9A+6kNOx15HFBc90wUl0Ul2GRGccYH3nyPpTBslWmnLLYO17FKzRTbTGu1Thh6g45FFqrH8QljBo8mqWYt5L6PurhcIY0YElgNxOQcZwPQYpppsE9zbxaZCO0O7vj3vindED5vgc4rnjp8VqzbfRyL/wCTx5fZXRRnYkdkis6FTwdw48D/AI5pUwsKIIFuYU3p3jZwvQkY/MClQai2itlZGRlypHI86tITZPRQqADoBVEjs0xApCaYFJryd5pF0rdCn4isc/uM0x++jyvWFOnWSyQxQe9cMhMq5HTOKyxe1BM0m6kUvt0rMS1pZsP6v/zV6UTqY4XaD5+mg5A5jkI/OlpQ9TO9ptS4BtLiMee/P4UtA9Q5Z9MYcz3EZ/rRg/jS0BqQ5fYWUMmoqvOMNGwo0sNSHrtOQmpW5x5yEffRTC4nGG470FJ4nYccSqaLkFIkK2op1iBHngGi5DpD/a7tPn2hP9k0apBpE+Uh0e3Io1hpBtc2bg7rcA9fmiq8QWk9Q/Rdem57MSW7nLWtyy/2WAYfaTWkHaMpqmboD1qyRRxQBxYDrQBlu2uuJpegShGAmnIiT4mk3SsKt0eQpHdxL7qK/Hg2CfrqDSju8ujybaUfVQAJroocOrr8VNOmAgvBuzvCnw5waalJciXGL5on2+u6hbY9n1G5jx4JM33Zo1vqLwolinbftBGB/wAqTED99Vb7xRr8g8PzEl/SLr+xo0vVJYEFhEoI+BA61Smuq/knw/N/YPa/pE7QRqoe4glxxmSAEn4kYqb3K0bcy4tv0mXvAnsLSTzKMyH8aNQtD7lpF+kqzI/XadOp/qSq334p6g0sOn6Sez24LNJcwk/vxZ+4mkm30Bl7pPaLSdbd0068Wd413OoVgVGcc5HnTTsC04pgZrtpn5P00L1OqWwH940nyGuTNGR7zfGmITHFMQxhwaTGDcYXA6ngUANdAIyB0AxSAUpyaYFJrfZq11iPef1N0BhZlGc+jDxH21UZUP4mCn7O6nBqAsvZHeVuVKDKsPMN0x8a0tcyWjT6R2Ihg2zakwnk6iFD7i/E9W+741Dn2CjV7OOlZjEK0AN2ZpgNaMEUgBsuCCB8QPGmAuwEZHIPjQB5BBrV68lkske4SZDfrWPO4jxz6VjtuXbBRa22yGY2K73kMTHbGcghcjO0eZp0gQkl/p/dXTT6WoYShWxD87G7HRh5UJchfIVx2fDTxtbNH3WM47wdSB5nzo3BpdginQlvO/EjiREE5/XkAjAPIKeRooKVhptP0+61FbkTTRyMhdVLIQODg4OPLNLyBrqDg0+OxhHc3RZZCXPeJySDjqpIPj1roxN1siGkgqwwrdRvHNCD1ErRFSh8PAn6aq31iPbuWST3wvw0eqWrS54mMwwePNgKy0w13od9yren3ti0jvu0gxsmspx/VkhbP1EVpUCbfckDUu0sbq7aSJP2fdjznPT5rHx++lph3DcjjWpZ7u3N/bG2kXc1vK6uACD05HIyMH0zScEls7Dc3lo6zRCQLtOSGU9VYdRUoCQBxTA4imIEy0wKnWkzpV1x/Rmsc/6bNMfvo847UwJH2WWTeiL7b1ZN45U+FZ4P018y8vvmGGwnCyWbf2WX8K2IHyJgphYTlFPE+PD1NACpE5YHupP7MwYdKQCZnXql0OPGPdRQxGkwm5mI5x78NFBY1mjAXL25DDPKkePwqUuYNnERhyCsRIPP6zBp0Kx4QMrEI3QfNkBzzRQx4M0bHEl4vPUEmpStASG1G8UjN/Ovujhkz99PSx2T9AmbUNXS1nngmSSOT3TEA2QpIPT0o0+Qan3PXux0EdtprqihSZOcDr7orDhG3F/EviFTRqA1dhznF6YgEsnFAHmf6QrO5vLyzkWUCGNcKmOjE8t91c2aVSS7m+KOzZkCkqKxF/bkLnI74ZH0GpakupXsiJLdFgqSRyHyBU0XMKiOeS/VctbsR5hTRql2HSEa9bJ723B+P+NGtoWkF7TaMdxtgOMfNBqvEFpGyNYsCNjJnyyKamhaSFbQxtMymQhAThieT5VWpE0ThZRtkx3Xw6GjUh0PNjIASkyn4r+VO0BFmju1U+6px5NTVCK2LdI27lnY4AHWtJOlSM0rdn0B2N7Or2c0KO3dR7XLiS5YfveC/BRx8c+dJA2aIYoEZvtoQNP04np8qWv+8aT5FLkzReJ+NMkTFMBr8A0mMGo3kP4Ywvw86AOce6w9KAO8B8KAExxQAmD08KAExQAmKAEIoATbQA0rSAYyUwBmIZ6sPQNikB43bW7FrFiMKsrKxPGPe6fHnp1rF9SxkfdJaRYXvALgZZuPAdMdOnjT6iT5BtUt1NveMuCRMCQPDls59PWi+Q+hHeISXF8EjJZkQ7cc9UoYMWS3hV33tljaYIUZCjZyc+PTw+uhsRa63axfKNnIqghrZVzt4+a3505c2iJt6ivgjT2RQLdn2h8sqt7gyOfdPFawpXZKbaQo7s+zMYpcE8YZx3wB6H7uOa0uN+8MkWvs67BPbXM4yc4kKlhk/wBU9PwqU/apT+WxpXs+789yUX0M/Pt9QiPpPG3+8grT2u5HyHKmiMP1V7fxHwzDG3P9lhR7Qtg9orSLEsd2Z9ynvLZldcjHIUkkE+XTnpzUyut0Uq6Gq0DWUt0jinctu2RhupkUnaj/ABHzW9Mfu1n1H0NeBxQI7FMQ0pQBW6xHnS7nj+jNZ5v02Xj99GE7TQk9klMZnX+XKMxLlgMEdPKsOG3xr5mub3zHHT2WY7rpX5PLRLW7WxFh9ZsUBsAPZv8AoEBOYup29eKVu2AHTNLt7nV7e3lS3KPvJ2MyniNj+Ap3SYdSs+TwVRlhUZQfzVwBSsdE+TS3XSYrlPbAzXLRFUcNgBFOftpWFEO6iljEQLXQyvOYd/ietEFbfxEwep262urXdqZoj3Uzx5e264OOoq1urEEt7AS6fdzg2RWJYy2Qy5y4AqWx0BubQCZmWKJssfm3G0/bUwfsobRIudPuLd0BiuVJhRx3c45BUEeHkarbyFRddjLaVu08Yf2zasUp/WKNp9w+NUgZ6p2TZpNOlbbhO99z1G0c1zcGqg/iacR7yNCOldZziN8KYgMgyDQBle0VuJZ7Yc5J8/UVxcV78PidOH3ZHjWpG3+VbzDWxHtEmN25D84+ldW5kAWNNhZNvzv2Jx5etIYSE3CTKyNcqNw4DhgefHFKkIL7dqELHbdzr/HGSKKQ7Y5tXvAiM0to2Mg74uvT0o0oNTHLqUpJL2dpJn904/GpcEPUxReRn5+lsM9THNSeND1sQ3VmPnW10mRnjkD06UvCHrO9psDytxOmOu6P/GjwmGtD+8tZWCR6om9uACGHPlQoyQaos1nYbsoP9JY7i7ZStmSwix851wAfgCc1UclzcWTKNRtHsacitjIfigDL9tz/ACDTF8G1W1B+G4mk+QLkzTEDJ+JpiOxgUAUupa3DATDDsnOSkoDfMOQMcePJ+qufLnUGkjaGJyTZZe022xmW4hKIDlhIMAD6a1U4vkzOn2MjqX6Q9JtZO7to5rxdxV5I8Ko4/ZJ+dRq7BTCQ/pE7Pyj35LmE+TwE/cTT1eQUywte13Z+7yItVgBH/a5j/wB4CjWhbllBfWd0N1td28wHUxyq33GnqQB+QM4OD40wG7qAEJFADSQKTA7PFJDExkVQjtgoA8RMs7GJmO4x/MywOz6610L+0m33G+8EK92CocNhcHnHXrS0R7Bb7hZZZmWVnU++wZmQc5BPTHxNLw4cqHqkNluRJvXaI3aMByqkFhxyfqHHT0qfCh3DUxjPGzHcSrdz3eCfDbjNDxRfUNTXQsLrUY7ma2kUNH3UIiI3Ah+D19OaJYbbdkttuwClO6VUcoVycbNwJOPHIIHHrVwhKNiVJUKruFT9auc+97rceo55q/b7IexOtLiRLgbNUFvgnEmZBj1455rJp6t4L47GlrT7xbpf6jnEfai1k9JZW/8AclXS7E35hBNq0v8AT6Ldeha3Yn6wKXs+YX5ldDG8PdpPYJCkUjKLmFRuQ+ZKnkA+fHkelLathqyYksi3SMsYDiZThTwHJG7H9VhyPhUlI9MVuSOnNIkeKAFxQBA1Zf8Aky5/8s1nm/Tl8C8fvow/aq33djMCMuReocB9h6HxNc/CO8a+ZrnXtmaTRehX2gA44juga7NvIyJWqaXLJcWaK16CmnwdAreY59eKlLd/7AFpVi8Paaxg75yziQ4ngVSf1b9DTkvZewXuU8Oi6rNbxugsplZAR+rI+40q/NgsnTaVqSdn4Yn0+B5TfOyorsuR3S8jnrxQ47pBZTtFds4/kLEoMYhuckc+IxRGNPYLsm6y8sXaPUf5NesouZMFWBBGT0HFKPIHdhrK7jbSdV321ym2KHO+PJOZlHHJ86GmOyJIbaRB3oIPiXt+D9lCxySDUibrEdo8tvue3Jaxt8bgy5HdKB0NGlhZO7EwQL2oLR9zlrebGybd+x+6aaQmem9nV/kUgx+2P90Vy8F7j+JrxPvIucV2HOcRTAE65BoAoNajBu7QHz/EVxcT78Pj/o6MPuyPIdWtLhdTv1T2wIt1IF9wOMbj0HlXS+ZmuQE6dnSZrh2HuXKR7ZLUDrGxzx/DRYEKG1ilvLeBBZ75J1ReHU5JAHp40+gmCeHu5pECKGVip7u7xyDjoaQEg2twLS2l23YSRnUEOsmSu3OfrFPYAUFrPJcBAJixRmAe1HQKSeR6AmjmMBkb9veWxPkY3Q/ZSAM6bAhUQksgPu3G3w8M0MEKglaNyIpSRj5kyP40bASLG1lmvrZWhu1UzoCTaqw5YePh8aHy/wCgev8AZ+JY9e1CPxV5fq3LXPD/AOxL4Fy/TRr0FdZgExQBmu2a7oNHXwOrWw+1qT5D6M0JBIIyefEVRIuPcAJJ46mkBitesrXSmku4zM3e73MXenBfIOR5Hr9dcfFQVxdc2dWGTpnmdzqeo3wYXU7iPPESY59B+Z/wq444QeyJlOUubKuR55GB24UDjggAelamdDGkZQSSDTsKOWSRsYX4f/FFhQjy7Ww2Sw8BRQE211zUrNdttfXMC+SSkD6qVIVIs4e3Gvw8Lq07nydVf7xTrzCkTYO3/aGNg8lzFIp5CyxLyPoApb9w0osof0k6geJbOzlPlGXU/eabsKL/AE/thc3VuZpdJ2oOpW5UD7RUpvkDRKg7ZWlxMkMVjeSyOdoEIWQZ+IOPp8KtMlpmgR5WUFoSh/dLg/dTAymndktOt9NWK+hSa4Y7nk3sNpP7KnPT7zXVsiG+xQdpezsOkRpcW7TGBnCncS2w/HHQ+tRunuwM820F8MVweAcHb9lO/MK8jg3HEy+nA/Onb7i2FO9hkSKT4HB+rrS3Y9gjM7ldzhyFx72fd9BnPFFeQmCdembdX6/Nxx9eKK8gQmRgZtZBjyA/A0UuwwiTRo25reQjyZXx9hpad+o7+AUXlmR71rjHXDyr9+afzFv2Eaa2dWNugMiox7t5chuPVcipk3WzKXwNdd3Z025txFY2YzaxtiSEM3vLzkjGa83JmyY5tWezw3B4s+PU7uwS6tCSpfSLAkAAFQ69DkdG86n1ufZGr9F4+kn9i2TtpOD71jGfhIR+FNcW+xm/RPaf2JCdt1/bsXH8MgP4VS4tdUQ/RM+kl9ySnbazPz7a4X4BT+NV63HsZv0Xm6NDrjtRpV5ayQtJNEXUrloScfUaJcRjlFx7kr0fxEWnV/MptZ+TdW7PnTo9Ste8Nws2biORVwM8cDOanBPHjio6vsLLwvESlehlYujKSNtz2fk9N7x/eK6fHxv932MXw2Zc4P6BrvRLi4nt2hhsZljs4oj3eoKu1lzkDnJHI5oUoNvdEOElzT+h2naDqsXaGymawuI4E3byJ1mTlWHPOfEVTqnVEPYjwaLqMVpEJdLkBCDO+Fgc+uKrSK/MLNbyRafbKbVkIu3yoJB/mhznHFS47jMzaFU1CcjarYb+bcq/XxJ61avzJJF4yp2wu2C4PtkgJSRWPJP7JP2VnB7Da3LuOVm03UMu7fqV4MIBHvjyFOQyLp0bnT4A0N0Rt/7ZSfqNJpdKAsdRtlLwExXI/ksXIgV/2KuKf4xNkfs9BFF2ttwhTc1tccG37tvm+BFN31sRvOzYzZzf+YPuFcHBe6/idHE+8i5212nMdigBjLxQBRatEG1O0PORwPpYVxcU/bh8Towe7I8y1e2lk1rUjGliy+1S/Oba3zj19a7K7mSEhS4XQ7lBboz+2xcJcDGO7fx/CppAQoBcRa1YmS3uh/KYvdADge8PHPSqql/0HZAvZLP225EsEgPfP8+2H7x8QKe/YTJE3yWOzunM3dBu9uNmQyLu/V58OlICboQ0h9WTuLlgRBMABMD/AET54z4CopFWRBZ2zMph1CVgSONwNLagsnahpPe+zoLiJQLKAZlhGH93rVdtwsFY6DHNpN4shsyN0J3GPbgCQ548CaauxNoFPaWltremxQraoiyx7VNywb+cHQDg/jTmJHpeixFO2Gq8ttbe2D0zuUfhXNF//Il8DWX6aNYorqMAnhQBmu15ONDXz1e3/wDdSfIfRmhLjHSqJASSHFAGP7XsWgt0wSGZskeHArl4pbR+Jvh6nkQllWMq0YXCSMcgg+6a2cdyLY/vnKE4AIyOD4g0qHYAXmYwdrYPu8HzFFCsJHcIXJ2e9yxyOnB5pUOwYmtscqAARu4x0p7itHDuJCFLE5xxmgY5EhDA5DAfsnoefTwpWGwkkG52cybic8kfVTsKD29pO7MyOFhiwZHx0BYKDz6mk5bWFHqeh9lrJbVHw93u6z3QynBx7kfQ/E8fGlheqKlVWE9nRqbazhtFxEgBIwzHGT+Q9BgVqZkkdOlFAUU1kdShkh1BNsW/3UimOGXw3EYOc+FdGm95EXXIfbi5E01ncQ97abf1U7OGLKRyjg8kj97xHXnq1fUH3KPU+xkcpL6bMICesUpJX6D1H209xGR1DTb7TZu6uoUVmHHvZDD44qefQZDKHIzCh4x1HHp0oryFfmPkXPdkpGxC8bcDHoenNKl2GxoGcDu3U+jf401S6CG70xnM4HqG/KnaHTFEsf8A27D4j/Ci13Cn2Hd8meLkD44o1LuFeRIgdyzBWWU7G93IGePPNTNqt9xxW5p9fO64sX/esIT9hryOL/VZ9H6M/Q+bKoVzHoi0ALQB1AC0AdQI49aYzsA+A+qkFsUADoMfDigTSfMMlzcR/MuJk/hkYfjTTa6kPDjfOK+iDrq2op82/uh/rSapZJrkzN8JgfOCFfV9QlQrLdNIvk6q33iqXEZV+4h8Bw7/AG/yMGoTBizRWshJyTJaxsWPmSRk1a4rKupm/R3Dvo/qSE1lhE8TafpzI4wyi325HXwIqvW8vUh+i8L5Ng0utNChT2f08AdO7eRPuan67PqkZv0VDpJ/YPJe6VOUMukyoURY1MN864VRgdQaa4zvFEP0U+k/sEsbzSbLUI7xINU3IjoEa6V1wwweqg1frkf7TN+isnSS+5c6d2n0qwiZFivcM2feVDjjHgayw5ceJNKwy+j883e31LBe2WkN1a4X+KE/hmt1xUDB+juIXT7h17U6M3/WwP4kYfhVLiMb6kPgeIX7Qqa/pEnS/g+lsVXjY+5m+GzLnB/Qi3ckF5e28sFzbuiYyRMvn5ZrnzrxJwcWtn3KxqUIyUk1fkzJX2lawdRvZIra7kheeRkMcaOCpYkYwTXcqfL+TAjJYXkem3guLGdS13GwEunNyO7YZwB9v500pX1EVEFts7SWzrCqDK+9FG0Z6jqp4+NDT/EFE27x7RcDfID3j9UHmaPzkLr/ANI9+h/0Z0/buLd7JnbFub5qfR8fOpVD3CaHaWz3iGS3i3mFhuZArcxvnPx8fKi2Mgz6Po+Iv5Bbgl1Bw/gT6U22Ik3NnYd9bxs1vFGllAse+ZwcYPiKXT/gwlhZQyaXqSxyjloxlL3PAkOOo4+nrSVX0GV81pNbahYgNdujTpn3Y5l4YdSOV+NEqrb+RI9M0sL/AKS34/azJ9W5a5Yf/Zl8P9Gkv0kaLFdZicaYGa7XZDaERz/yvB9zUnyBcmaAnimIjyc0wM32hjLtZp+9Lj7RXJxW7gvM3xcpHjtyJQk77mDCO4bg+IlxW9bmYYQS4veSTG7gemEBpUNFcquxRSiEFof2R+0pNOhWLa/rCcxqN0W8kZ/eIpNBYB+7xJmJhlXzhvJh6U6YWFiRDdgLvDbivIGOAKTWwIVLdJJgO8IJwgGw9SpIpMZZW2l7bmCB5YIpU2BxK5XLHPHI8ePqqXz3H0LmHSO4iaSWS2mIjjKGC4WQAmYZJAPkeCR16VMvdY1zPWLAn2SLPXBP2mnw36URZffZMB4rczO3CgDKTXGnRTyK97qcDhiCA023PpwRj4Vr7PZ/clX2D6deWMl4scGr3NxIQcQytnPryoPHxqotXtf3Bp1yA9qdS1DRreLULNUliU7JoZOjZIwcjkH1qZNp7Akuph9a1qbWJYcIyRhd7q2OXPl8B0+mojF3bKk10ISAL/Qt83Hn+PWtNvMgIw/m/wBW65UY2k8/Hk8/VT28xMbhSoyZevXB/Kla7is7+jBEjA5xuK8H06CnfmUlYm9/+8Rn4j/GnfmFChpT+3C310bhsSomIfcXyFViSAcjg9KmcW1SRUKvmaTWjuTSm89Pi/GvJ4v9U+h9F/ov4/6KsdK5T0haQxRQAtAjqBi0AIeoosBaLELQB1AzqAOoA6gQg8fjTYDqQHUALRYHUxHUAcelAjh0FMEdgHwH1Uh7ijC9OD6cUCaT5h47u5i/m7mdP4ZWH409T7kPDjlzivoSV1zVk6ald/TKT99Wss1yZk+EwPnBD/8ASDVDw9yJB5SRI33irXEZV+4zfo/h3+37sZLq8lxEsNzZadPEpyEe1UAH0xjFWuKyrqZv0Zg6WvmEttVt7ZgyaPYqQNv6sunGCP3j4E1Xrc+qRm/RcOkmI13pUoUSaTImCD+quyOnxU1S4zvFGb9FPpP7CvNpUjhlOqW+I1i2xtC4IXOM5UZ61S4yPZ/UzfovL0aYOGHSY7a5hF/cfryDmXT4yBht3IVhmrXFwu9zN+jc/ZfUhTaHp095azrqdiO5kV/etJojwQf2SR4eNN8Tjkqv7Eeo51+37mxsLvT4tcurxtTtO6mDbRuIYZKnnIHlWUZQ8Vz1bMUuHzaFHQy+j1CxlP6u9tm+Eq/nXQskH1Od4si5xf0JAZH+Y6t/CwNWpIzaaKDtVazT/I3dwyuE1WB32ITtUbsk+Q9aHyBcmXpFMQF1FAGf1zAuLMYJ9/jHJ+corl4j3ofH/Bvi92RgpZ9Ma2cXHZtmPcTFjBcjkd7ggAr+0eevFdD1WZ2S5rbRY2uw9lfwgpJNIRtYN7i5I5HgR9Iqfa7AmiqitOzcrwmO5vIz3ltgSQHk7CUHBPh1pan2DYZBpGkwtCIdSU95DGiGQFcqzllblc8k7fjQ5eQ6BTdk4ZUmSHVrJmKTrzKgwS4Piw6Hg0a0FEleyF0l4ZgYpEEspwhz85AFHGfGjVF9QoNbdlb62uC72wbcyjk4wO6x4jj3gfr8KdoEmRpdMnXUoJWhEaNLbHG8HaArZ8fOpa3H0JOnQhbScjnNta5I9Z6nJ7kvgxx95Hptlg2cRGcFafDr+lEWV+2w+ePGtzITPrTAp7W9vzqV3FOIY7OEgJL7wL56cn3eOh9fCtU3zZNKiRcSaisqiCG3lQnDd5KyMvrjBz9lP2gVdQWt20V7pE1rNNFEXX3WddwDDnp1qZ11BX0PNZl7i4SJ7eMsgKlU3Yf1PP0+FJSjzKaYjSRAhmtCqrywDvgj6c4o8SL6hpfYXvLYfOt5l/1v5rRrj/cLS+x3eWvnOp9WU/gKrV5oVeQOSQEDupST4h/8DT38g2QPdcEcpE/9o/lRT7BfmKGlXjuI/oYflS0+QX5hYrv2eYXcsGO4VnyNpxgf58KjJtB0i4vfmaXVW32ejSfvaeh+015fF/qfJHv+i/0pfH/CK6uQ9MWgYooAWgDqAFoAQ9RQAtAC0AdSA6mAe1tLi9mENtC0sh5wo6DzPkKuGOWR1FGeXLDFHVN0i1GiWdr/APctWghf/sojuYf5+Fda4SEf1JfQ82XpOU3WCDf55EfudEkuHhS6u41Bwlw6BkbjqRgECpcOHb0qTXmaRz8Yo65Y18N0yHe2ktheSW02N6HqDkEdQR6GubJjeOTi+h24csc0FkjyYCoNR8SGWVYxgFjgE04q3RMpKKcmNHNSUKwKfPBX+IYqmmuYlvyJNzp15aQJPcQPHE+NrnGDkZH2VpPDOCUpLYxx8RiyScYStoiKcgYNZ2bD1VmOFUsfIDNCTfITaXMQgg4IIPkaAsQkedAxaBHUAJ40xDqQzqYqOoAQ9aAFosDqYhAAc5A+qgQ4ADoAPhQDVhkuZ4893PMv8MjD8aepmbxQfOK+gZNV1GP5l/cj/WmqWSXczfC4X+xBl1/V16ahP9OD94qlmn3IfBYH+0LDrOpXl3bxSzq5aVVBaJcjJA4OMin4kpNJsznweGEXJLp3M5dM0V3dQnumCSyx8HqBIeOnA8a9eCqKPn5Pdj2vJnZiWR8oy58wQAR09Psp6V2FfmAjKq0Z9mB2PEwBx1RSFzz0weaTguwWyM8ERngkKyqYo4EUBeojfcPDqTx6VLhFjtkm5ntZ7a5ieFFaXvuWAwu85x9Bo0b8x6mHtrmwjmmk7tMyTNICFBOCFH4VPhsV7kgX0YvGkinkRDJuGGZeO7x4etDx+Q9QC11PUY5hvv7gr3kHz5NwwFO/rnx61m8T7FavMk29zPdRS+0SocR2uBtRSW733s4Azjy8Kzyxaxy26FwftI3tkAbOHBDe4OhzVYP0o/AjI/bYfacdD9VbEDdtMDz+/wC2aXdrJFbxWksUgKMjToSQeDwzACnKTkqBRSKnS+0HaLT1SKC0ge0Q+7G8u8lfLdvOD8Bj0oi2uo3TNla65ZarZut/Zy2zBfeinXIP8Ljg/YatzVbk0+hidUs7Gx1NI7SC5VZCSVJJ3eICsQcnxPWphJjkgJ7gf0dypHXJXj/ZFaW+5NeQ1ZIQOZpQc+Q6fWKAHB42+bcOf7Gf/dS0rsgvzOIXn9Yp+KH/ABo0Lsh6n3I00MZbJtkkyc5U7fvxQopdAt9xBEg/6uwHo/8AjRS7BYWONCHASUAxsOWyOh9TWeT3GVDmajUhjS9CxwPk9R9TGvM4z318D3/Rf6cvj/gr65T1DqQC0AKKAFpDOpgd4igQtIYtAHUAGtLWW9u47aEZkkOBnoPMn0FXjg8klFGeXLHFBzlyRoteaLQ9JTS7WEs1yu6SUNhuCOSPXw8Bz1r08zjgx6I9T5/D4nG5/Enul08u2/3MopOfdjCL4+B+yvMdd7Z9BFy5JUvzsWmjaaL+4Z5m7uzg9+eQ9APL4mtsGJTeqXurmc/F8R4MajvJ8kD1W+Go6lNchdqMQEXyUDA+ys8uTxJuRpwuHwMSx9v5IdZm4ez/AOmw/wAYqsfvozzfpsCh+b9FSjRo2uq6t399Z2+nizu2mypZ0Em3kfUMZP0V6uXO5TjHE07+Z87wvCaMc55tUa+VkntHPPZaas9uYvdkCsHiDAg8Dr0rTipyhDVEx9H44ZcrjO913orbI22p6Bc3WpRWi93kLJEgR1OOM48c4wPGsYSjkwyllo68qyYOJjjwN79Huvzv2I/ZSG1a7Sbv5ReIr5iCe7txjO76ay4KMNV37W5t6VnkUHHStLrfrfwG6pYWEurzs2rRxSPIxkV4z+rPlnxozY8TyO518h8LnzRwRrFaSVb8yfpOk28FrqEftVrcl0xu2Y7r3W5OenXP0VvhwxjGS1X/AIOXiuLnOeOWlxp/XddigsYLWDWO5vSJreLdvaPLKcD53HO2uHHGMctT3S/Poepnnklg1YtpOqvn8PiXsHZ+wu4LmSNSizuTaFiQVUDrjqQTk8+GK7Y8Njmm115HmZOPzY5Ri99PvfH8+9lMLHRzcdwNUm7wnZuNv7gOcc8561zaMF6dT+h3+NxWnX4ar47iDQrv5WbTt0YlCFwxJ2svnS9Wl4nhlevYvBWfeuXmSIezN37Rtu3jt4ecyd4p+HGfGqjwktVTaS+JlP0lj03jTk+1MHJ2euO/ZLae1nUH3cTqGb+zmk+Fd1CSfzKj6QhpTyRa+Tr6lZcW81rO0M8bRyL1VqwnCUHpktzsx5I5I6oO0DqCzqBHDx+NUIdSA6mB1AjqAJmkru1qxXzuI/8AeFXD3kYcR+lL4MobyXvLu4YGJtzyHDerk48ePxr248j5aXM4sHZuYG4IztwTwPTg/lTryFfmIqcj9WOq8d5jw+PTz9aAG7TuQATDKpwCDnJ8TzyfHy9KLAcSAjHdKvXllyBzjy8OnrRfmOhB3Zl/nI8AsOUG4dPXr5/RR9AHi0MpZo0SQA8sEPl44BoryCzhYThC/szqgIy24gD6T4eFFeQDTZyqBuimXIUjJHIPlnr6+VJ7LqMMthcgApBP8UIP3Uk7XMVDRNqNvF3gubmNGI2s29V59c0UgokjVdUUY+UboY8yaNK7AY4JAGJF6oPmyL+VPbuLceFUji9tj8UX86d+YDhAzHiW1b4L/jR8wDpHPGxaIxdcqdzA/wCFCVBZIW41FTuDc+YmcH7qdC2F9rvxL3hBMmNu7vsnHlkijT5DvzGXEs90oW4tzIPIyL/hRp8gvzGRnujkWbf7LfjSryC/Me0oZSDaSr6qmCPqNOvIBgZAQSl2PQq+KK+IB4J4hKDvdAAdxcMABjnJIrPIvZZUeZptRJbSNCJxn2Mg46cSGvL4v318D3/RfuS+P+CtzXKeoLmkMXNAC5oA7NAxc0gOzyKYC5pALmgDqALbs5fW9hqyy3J2xshTdj5pOOfhxj6a6eEyRx5LlyOH0hgnmwaYc7sJf6S73U1yNTsZlkYt3r3ADEeGR6dOKrNi1SctafzMuFzxx41j8OSfwKmaNYjhZo5T4mPOPrIGa5pJLk7PQhJy5qviau909X0i2tbK+s4rIDfK0kuDI3HJx1+H5V6OXHF44xhJKJ4mDO1nlkywk58lS5IoJYNOtvnXj3bj9m3TYn95vwFcbjij11fZHqxnnn+3SvPd/Rf7I1yjxTlHhEJX9gc4+nxrOaadNUa45KUbTsdZ/wDTYf4xRj99Czfpy+AKDuzJH3pYR5G8r1x44qY1avkXO6enmbfs6mkd7OdOWZ3jADTTDkg54HkOPKvW4Xwd/DXzZ876QfE1Hxmkn0QDSLtNd0+60++lLSli+QcErnPHwP2EVnw+RZ4PHN7mnGYnwmWObEtuXz/6VWv3lt+r062sjAtqcbmGD9Xl45PWsOLyJvw1GqOz0fhnTzzner8/ETuyclrECu/dd3DMCuPmIgzz8T/nituCcFt1f8I5/Ssckt69mNfNv/RF1zVFbVV22yC4s5z+tP7ag+6CKy4jN/U2W8XzN+C4ZrDvL2ZLl2vmWllqbatbatctCsW2AIADn9lzyfprox5nljOTXT/ZxZuGXDTxQTve/ujMaVfXFheI9sod3xGYyM7wfCuDDklCScD2eKwwzY2pukt77eZp4yLO6vO7mMUaTpBDJJE0ixrwWjU9Bljj6vSvQXsSlTpXXK/l9TxZf1YQtW2m2k0m30b+W4mtQqksywjT0RIgzo9v+sGTjIYDAz0HrVcQudV9P8hwc20nLU23zvb6fyM1u/8AkvtJDciISE2xTaW29WPOaz4jL4WZSSvYvgsHrHCPG3W/+B0WlRXt6xu9ItlVyzNLFd7znr0B8aqOKM5e1BfJinxMsWP+nle3RxoGdLt7K+EkehXsixPuSRJgytjxx1pPDGE7WPl5lLiZ5cdSzRVrdV/kz+q6gdT1B7nbtUgKi+IUdM+tcObL4s9R6nC8P4GJQ5sh1kdB1AHCmIWgDqBHUwOoEWGh86/p/wD/ALCffV4vfXxOfitsM/gZmS4DM5aVBuBOCOMbvj0z9te3F7I+YktwjzB2f9cjkqR76YJzjjxx06+lOvIkRRyPcj6g9fIY8unh6nmivIBNp7xR3b9EHEnH089fM0fUBxBCMwWUYJ94HOOfLH0UX5hQx3dWYB5wfe4VCWHI/wA/HFFjo0fZVJYYABq6Q3U591JowzuD72CMg5FLYGaq/wDaHjRBc2yQlcTCZMlvIg5wOfjT5CAXq6df2rRTmR4baVY8oSMvwMAjr84A+vwpXaBbGY1vTobHUTBa2sboI1Y77nDZOfAn8KOQ9ipdJkgiPcTKWZQG3htxPoBwT9lFi6ErN0ONuqj05P4UDod2et7e/tnkngtJDJeMCqLkIhQkByT+qQHGHXJ8MVd0uYug3s9plrf2KLd2UbZmlE1x3bMoQR5Xa4PuEHklhgjpnpQ3sHQyqwyMoJtLc+uf/wCNLcLNbbaDo9xpEV/Jp6x5jkaWSWZimVlRNzbV3c7jgKODjPnRW/Io5+yujie5thHLDLELh27yQb4xGw2jYPngqclgeDgdeKFXb8sEJL2Z0NYXuVu2itw0yRk3q4lKFNp3dFyGJK4yMUtuwgQ7LQGO4QTXcd3EJ2aI3CkRd2AVDYOTvByGXjH00woHedmDBN3Vve3UhjuWtpmf3VRljEhfPPuBSeT5etG355CoLH2UMuoXlrFqs59ndF3dwD7rJvEjA/NQdCRk58KG67jobB2TvbmO3NvqCu8whbmLCAS52kPjDdDkDkUWu4qKjU7OSxgG+8SaK4tWmhYRldyHIzg8jkHjFRN7DS3LgMW7K9m2Of8AoTDn+M15fGe+vge/6L92fxX8EbNch6ouaBi5oA7NAC5oAXNAHZpAdmgYuaALHSdPTUXnDzNEIkD5Vd2ecedb4cKyXb5HLxXEPCo0rtk+Ts3sZALpssHODGMjauT0bHp1rZ8Ik+ff7fM5o+kbT9nt17uuwx+zUqyqi3URYsq+9GRjcpYHx/dNJ8G7rV+VY16Si1bi+vXs0v8AJH+RJXRGhuraXeEZQpYEq7bVPI6ZqPVm60yTuu/Xka+uxTalFqr7dFb69hkmiXMULzB7WRVVnPdygkhTtOBjnB4qZcNJLUmmVDjYSko01yW677r7ApNNvYhmSBhyR1HgOf8APx8ql4ZrmjSPE4pcmNNpeOA5gmfOPewWz5VPhze9D8XEtrQlpkX0IIwQ4BBogvbQ8rvG/gAB4HwrM1ZYaTrM2kTvJEEdXXDo54OOhyOhrbDmlidrqcvFcJDiYqMtqFvNWe5uYp4YIbN4slTbjack5yT408mZzkpJVXYWLhVCDhJuSfclHtG1xGq6hp9pdlRgOylW+ytfWnJVOKZgvR6g7wzcfuRtGvRp9+L2SKR4lDISi9CRx6Vngn4ctbWxtxmLx8fhRaT25+RH1C5W71G4uEDBJZC4DdQD51nklrm5Lqa4Mbx4owfRFgurQWmhtY2cbma4GbiV8DGeCFHw4zW3jKOLw4Ld8zmfCzycR42R7R5L/YzQtStNOuZJ54DJJsPdODnacdMevTPhS4fLHFJuSsfHcPkzwUIOl1/PLsGsNfWG1lt722Nykk3f5D7SHyD94zVYuJ0xcZq97Iz8C5zU8UtLSr5FxbaomqmaUpZQxyr3UglnxJgHIPTGOTgefjXXDMstt0r23e55+Thnw9RTk2t1S2/9lZq0ttrOvMFvYoYUi2iaT5rEHJA+v7K580oZsvvUu52cJHJwvDbwbbfJcyVommwWGpLc/KdhKgRlwkmDyPWtMGKGOerWmY8ZxE82Fw8OSe3QsBZn/lQiO3na6ctEy3ABAI4B8sHnitlD3+TvzOZ5v0t2tPPb8v5mNuraWyuXt5wBImM7TkcjPWvMnBwlpZ7+PLHLBThyYGoNDqBHCmAtAhc0AJmmIUUAyy0AZ7Q6eP8AxwfvrTF76Obi/wBCXwM33MpTK94yleD3ZIPP3V7KnFJbnzDi75HSnl8u53KR+sTk9OCc9PyFNNPqhU0MUID1g+cDyv8AVxnp9GPporyCxyqDIhCIRhOjkL9PTp4nx9adeQrOK4Qna3xDgnr5Z/yKBgZgcOvdzS9cRggePHOKL8wotuzmpabpMMotdPmOpzthSylyPMMQPdA8h14pJg0bm9jW4tZUnniis5YRGWkUBgxPX3uOnQHnNN8txJ1uVsgisrm3srmH2LTbMCSKQHCSuOmeuMZJwec80VSD4FFrN3b3+ozzwvZyRkAKXDhyAMeg+FAyslRQsIWKHJYAmKfJPHRsngeZpWHQY8QDn+SfVer+dFgUJhz86xgb6R/w1VeQrO7pRkewKM8EKy8/dRXkF+ZwijBH8ikX+Fx/xUUuwWSI7ia3kBhN/EV3bTFKwAz1xhuM0qXYLHjUbpbdoBd6qsTEsyd5IQSTk+fUgH1o0rsFsK2t3rSiWTUtQZgrL+tTeCG5YEFSDkgE564opeYWzn1u7kjlWTVrhu93h2kiUthsbgGKZAOBkA44opcrYbjpu0F7OqbtaZGQlt6IqMzbQu5mABJ2gDPkKNu4b9iSvarUDP30mqWk7745V76JSEdBhWX3hgjJ9DnkUbdwvyGxa/cpbiFZNNdC6PLmMjvSpJG4B8Dk5JUAk48qK8wsga7rV3dtEZu6aAQNANjsxXyJZiSSSx5P4VEr+o1uXoO7sp2bPlaOPqevN4z3l8D3vRXuz+X8EauM9YWgYtAHUALQB1IBaAOoA6gZP03U200XDJGHklQIpbopznPrWuLK8addTm4jh1n0pvZMsU7QrM8RuE7ra0hPdqWGGUDGM5OTkmt1xVtOXny/9nLLgHFPQ75c/J/AmS6/YNd20qSSKiyKZAIiM4Qrk+eM1rLisbkmvzajnjwOZQlFrdp1v5pkNdRVHty2pW8kaSRbkjszGxRXBxnHQcnFZrMk03O0mulcjd8O2pJY2m0+crVtV368jru9MkEyR3ulmNg6ARxur7GbJAyMc9TSnktNKSr4PlY8WGpJuEr2e7VWlS6/QMb+1IYe0oHkaQjb0BKkA+GM8fTVPLCqvnf8EeBk56dlX8lNbSQpp7pKgZXmGQMbl9w4YeoP19K5ouKhT7/4O7JGTyJxfJfLnyYOyP8ALYM/vipx+8i8v6cvgMt+776Lvf5vcu/+HIz9lKFWr5FZNWl6efQ1Vy99H2hjVowdLa5iERMamIKcAbTjA8elehN5FmV+7a+B4uNYpcK2n/Up3u7vrY2KyWJV7yzUA6uUxJF+wcjHI6eXhTjjqrj+7t0Cedyupf8A+d7Pr/shahDFLpkzxWsSSxag1vH3KYJTHAOOvP01lljqxtpbqVbHRw+SUcyUpNpwTdvr/gdp80Cdn9Rjms3PdtH3q98yl23HHGPdI9OtGJpYZpx5V3FxEZy4rHKMud1sttvvYsOk2xtBHcd2ly9o9ymxn3ADkZz7p+FOOGGmpc6vr/6CfF5NeqF6VJRfKv8AZ0mkWgEtogkFzHYi674v7rNjJXbjpjxpPBDeC5pXYR4vLtkdaXLTVfe+4/VrGG7uZWiZkuUso7goEARhtGenO7xqs2OM5OudJk8LnnjglL3XJrnvz/gBL2fcW5aNnWdHjR4pGQ8ucD5p469D4VEuF9nbnt26msePWrfk03avp8efxQC90mO3gnlguTMLaYQTBo9uGPQrycjPFRkwKKbi7p0zTDxcpyjGca1K1v8Az5gk04CzhuJ7uK3E+7ug6sdwXqSR0HgKlYVpUpOr5FviP6jhCLdVfLr/ACPk0a4jhZ2eHvERZJYdx3Ro3QnjHx54pvh5JXe63ryFHjYSlSTptpPo2vz5jpNAvImdT7NmNgr4mX3M9Cc9AfCh8LNXy28xR4/FJJq9+Wz3rn9CBPFJbTyQzIUkjYqynwNYyg4txfNHTCcZxUo7pjM0izs0COBoAXNAhc0AdmmI7NAFloHOu2nGfeJ/2WrXD+ojl4z9CX51KW3s2eFHSGaRSMhkcAn6MZFeyntzPmHzDNaTKB+rv1H8OfwoqL7BbBshUYaadfSSD/Gl4cX0Q9Uu7GbY/wDvMB/ihx+BpeHHt9w1sRoQV4a1bkfNLKfuHFPR8fqGr4EW5gmy4hSFmCjAMuEPwJPWjS62bBNXyLzRdT163hS0stEWQE+9OJV2RnHI4PTPmaasTSNmIIpruKW4wZhDgwMwYDJBLYPrxuxTJI81zJo2nBphcX+6QlmjjGEUknkfugceNHLkVVsxGs6jbX980lnDCkO0Ko2BWbzJx40nuMr3ZjtJg6fuPxRQiuuGXv2ysS9OHc56fGih2Vy32mnpHMPgW/A0tUewqYQXun/9pdL/AGn/ADp6ohTHLeWPhe3C/Fm/KjVEVMJ7XZ7iRfuvpngfWKNUe4U+wourY9NUH07Pyp6o9wp9hwni/Z1KP6QtPUu4V5BBKT0v4T/ZH/FRfmKvIeDMel1bn+yf+KnfmAu2c/t2zfQfzot9wOMM56xWrfX+VG4Ee8snmg2vAipnLdyfeP2D41lltKy4U3Vl/bgp2S0BWlEhEcwznp+s6H1FebxjuS+B7vorlP5A81xnrC5oA7NAxc0AdmkAuaAOzQMWgDs0gFoA6mB1AHUAdmkAuaYHUAdQAtAC5OAMnA6DPSgVFPr2vajp9zbiC5kG5d5JYnkH3evlzXbw0VNNyPI9I5HhlGMElafRFbb9rtZaVY47oqZJVc4A5fPDfGuh44xTa+PNnnx4nLOSTrtyXJ9DaQ6le2008kNzIjzH9Ywxljnr8fWvOjlnFtp8z6GfDYppRlHZcgsWtX8MUcaTjbGhRd0asdp/ZyRnHpVRz5IpJMznweGTcnHnvzfPv8RPle8NobbvE2mPuS+wbzH+7u64o8eenTfl8uw/VMWvXXW+e1967hZtduplkykCSSRiIypHhgg/ZHPTiqfETafLt8iI8Dji1TdJ3V7X3CSdoJpO/cWsCTTlGeVd2S6EENjOPDp0qnxMneyt19iI8BGOlam0rpbcnzQk2tJOGQ2UaRzTie5VZD+tI8B+6KJcRq2083b8xw4Nwp690qW3L/YyXUba4skt5rWT9QX7gxygbVY5CtkHOPOk8sZR0yjyutxx4fJDI5xlzq7XVdV8SRNrcUsVzIIZBd3NutvISRsAHVh45OOnhVy4hNN1u1XkZQ4KUZRja0xba779PkPvNYtrn5RKCQe0SwOgZfBOueeKJ54y111r7Cw8Jkh4d17Klfz5Ffq9zFeatc3MDMY5X3KWXB6DwrLPNTyOUeTOrhMcsWCMJc0iFmsjoFzQI4UALmmI6gR2aAOzTEWGjsV1NGABIjmP1RPWuD9RHLxv6EvzqZYMAq+9djgf0IYdPga9rp1PmDvaVXpeMv8AHbkfcBQAVNTmUe7qkY+LMv8A7qWwBRqd4/S8t5PjMT9+aKQWON5ePgGG3kwQRgoeR/ZFFBYySa699zYAuy4xhSBjxABGKKHYODXNX0yzeOyg7pmAX3YTwM+HvHHWpaY9i10rtg2nWLhrCWS7ZixlmDc+hIBJGfWhNoGrYHRe195YI6z92UJO1HZsA+Y4GOfD7qStMHTIE18lwWaW4tnkdtzZAAJ+GaoVgsRt81LY+qyYpBZ3syNyYos+vP24oCyp+S4SP5pfqpaUOxDpUWf5sfVRpCxvyTF+59tGhBYh0eI9Q310tAWINIUdGcf2qWgdiHSM9JZPvp6BWNbRmP8ASt9Kj8qNAahh0Rj/AEv+yKNAahPkaVek3+zRoDUS9P0iJ7tVvryaGA/tQoCc+XJwB68/Ck40NNFl2k7PHSLqAWbzxxSxbgk8wkbjgklcDB64qF7Vj5FbY69daPcOpjtpXOFdJ496SH97no3hkdfHNRKCNYZZR91tF3H2kvZufkHR3z4YKH/eqHih2NlxWdfvYYa3MDiTsvZfFZ5FH31Pgw7FrjOI/v8Az6Dxq6H53ZZv9Xet+VLwIdi1x3Ef3fZHHVrP9vs7qafw3Ib7xS9Xh2KXpHP3X0E+WNIx7+ma1H8Ch/Cp9WgUvSWbsvz5iHWuzw+c2rxHyNuh/Gl6tEv/AMnk6xX3FGr9mm//ABO9j/8AMsv8aT4Vdyl6Un/Z9xRqfZxsFdewD032jil6r5lL0r3h9/8AgRbrRHPudobP+1FIPwpeqvv9il6Uj1i/qgm7S2+Z2h0tvi7D8KXqr7/yV/5TH/a/sPWC2b5ms6S+fK6A+8Unw0u416TxdUwnsDH5l5p7/wAN2ppPh5+Ra9JYPP6Dl0u7f+bED/w3CH8aXq8yv/IYO/2YQaFqpGRZOw/qsp/Gp8CfYpcdw7/d/Jx0TVVGTp1x9C5+6jwMnYr1zh/70COmago5sbkf6o0vCydilxWF/vX1GNZXi8mzuAP/ACm/Kjw59mV4+L+5fVDDDOvzoJR8Y2H4UtEuxSyQfVfUZkjqCPiKVMq0yHe6dbag6Cck9BjvCo6/4mtcWWcFpXU5eI4XFleua5L/AKQrbQrJHSURvGyPkAz56Hr08a0yZ5L2bs5uH4PFJLIotdt/+F1uHmK5T0xaYHUAJmgDqAOoA6gBaAOzQI7NAHZpgLQI7NAC5oEJmmB2aBC5piJ2lHF6zeVvOf8A9p61wfqI5OO/Qfy/kze3B4S+Xy2uCPvNezWx8yDiuBNH3iT3QXJCsYwcgePAoTsdDzKPG7P9uA/4UCJ2iT2qa3ZPcT2bIJlOWPdbTnhsnPShsCxv1sbq5kl09NJmQ2ndoslzHhSCoVNpUcZBA887sjmi0UT7HQ7C41y+jk0y29mSNe57iU7CCeT7p+ccHBzxjpRsBHh7N2xN9EiuJo55Y4+8lkUcriMA9CSxzjk4GaKQbWZuOGVrhYQbxNzhN5cEDnGefClTEzSJoET6rZQpcX5t5o2dzIIxjAYj3hnnAHH2800NgtS0FLa/ht4tRDh4WkKvGrMSOAF6DJ689Bk9BTYURrbs8Lq6niN7ZGKPu33C3yXjcFlIGeuAeD4g5xSED/0ZG5wW0/Kuy8BRnBIzguD4eVDoG2mVuwUEi7B5UAJsFAxRGKKAURjypUB3djyp0AvdDyp0I5owCOKAE7pfKigGNCPKgCys3i1F0t9TmJjjA7uWSXDIviATxjx2+nFYTTh7UTSLUlUjEavEovJOpB6ZHUeFS+Y0R7XUGtWVXxJEDkAjlfgfwpUUmXsOtWecLNj68VJVhm1m2AzhX+AoGGttSt7g7e7CP+6fH4UkBLDRt+ytA6Hjj5uR8BQOhk0feRsHGRweR5HNJlQT1Ids5OVH0qKBCG3gc5eGInz2CgBPYbVv6CP6hRYDW0iwce9bRn6KdioGez2lMcmzQn4n86LChD2c0s9LQD4SMPxosKGr2eshIcLMFAAUCZuPE+NIprZEhdFtwMLPfJ/DdMKPkSGXSQo9zUtTT4XRo27BQVbK8QYTtBrCjy9pyKNuwtKCpFq6H9X2m1QD1cGjYNKDd72hAwvae6I/rwq1AaQE7do5ImibWY5o5FKOr26qcEdcjmhjVofHN2hhRUW70tkUYVXsgcAdB0opFKU1yb+rHG+15QS1r2fm9Dabc/dS0x/Eh+LlX7n9WMOp6mP5zs/ob+qq6/caXhwfRfQtcTnXKbG/Ksw/nOy1gf8Ay7uRaXgw7IpcZxC/f/H+jvlaEnD9lJx6xagfxFLwIdv5KXHcR/d9kL8p6dj3uzuspj9y6jb7xUvBD8Za9IZ12+n/AEct/orD3rHtBEf/ACo2xU+rw8zT/wAjmStpfc43Whkfz2sR/wAenZ+5qPVl3f2GvSc+sV9Rhu9BHXV5ox/4unyip9V8y/8AyneH3G+1aCenaSzXy7yCVfwperPv9il6Uj1i/qhe+0gj3O0mksfIyMv3rR6tLv8AyUvSePrF/b/Y8Czf+b1rSX+F2B99S+Hkil6Swvv9AwsJHH6u70+TPTbex/nS8GRS9IYO7+gQaPqGcCKJv4biM/8AupeDP8Y/XsHf7MedD1TjFlI38LKfuNPwZ9hrjcD/AHCNoerqMnTLrHpHml4U+w/W8H96BnSdTXrp13/6LUeHPsP1nD/cvqMNhfKcGxuh/qW/KjRPsPxsT/cvqSdPt545pnkt5kUWtxlnjYAfqm8SK1wxayJtHLxuSMsLSa6GOuw7o0NuJO8bg93MXwPHocV6cprlE8BQfNiwWt7bwLGsUyhegVhgCrinRDq9h/eagn7Nx/dB/CnuIabu8Hzllx/Wh/wo3Aab9z/ORxH+KGi2MT2uHC5trXHP7IFIAi3cTbQIYvdO5dsrDB8x5HgUbAO76Ik/qpMnrtuGp0FkmO6kDxyRm8R0j7pSkwyFwRj6iaKCyU2p35m743N+JNhj3d3G3unw6dKW4DhrGoJLNKL25VppBJLm1ADn1wPu8z50AEOuyO7vIkDu7s7MbWUckk+B9adkuCbtmaGp6h42cJ/tkVnqZWlDhql6Otin0SH8qNbDSW2h95q8l4ssRt/Z7ZplIYNvI8PT40SyNK6Hp2Kr5aYEfyNjnn3ZB+VHieQtI8ayR1sZ/oYU9b7BpHfLaDrZ3P1D86an5BpO+XYfG2uh/YH50eJ5C0sQ63bEqTFcjH/h/wCNGtdg0scNbsvHvx8YTT1oNLJtrcRXcPewlmTJXlSOfpp3aE0G2Dy+ymBntcjBuiceA+6sJc2aR5GelXFSMFsx15X1PSkxoIuHG1RwOcfjSKCTXDvEFYYbrvU8GklQ7sLal2ZtzMQAMZOcVhn5I6uH5stLKzmvJQsbbFyAZGJCr9XX4Cubc9DFgnlbUFyNRo8VjpV2Hlhk1F2jbi4291gf1TnPTGTWclKa2lR1/wDjJakm/oR9VsDNPLdadcTW6uDL7PJ7qrzyqEcYHPBx0qouaVNmeT0dOCurM+13fROUa4nVgcEFjxVa5dzjeKKdNDhqN8P+tSfSaPEl3F4UOwQatfj+nJ+Kg/hR4s+4eFDsPGs34/pFPxjFPxZi8GHYmWV/qt9OIoREx8WZMKo8yafjyStsqHCa9opsvry0uILSNrS5iuLznvo2j2pwP2Gzz9PWsocVkcnaVdC/UMle6UD65ewyNHLbRq68FWDAj7a28eRi+GSdMUdo5x1to/7xo8d9herR7hB2kk8bVPoc/lR6w+wvVl3CL2m87Q/RJ/hT9Y8hereY8dpYvG1k+hxT9YXYPVn3HjtLb+ME31ij1hdherPuOHaS08Y5x9A/On48Q9WkPHaKxPXvh8Y/8afjxJ9XmOGvWB/pXHxjNPx4C9XmOGtaef8ArIHxVvyp+NDuT4E+wo1bTz/1qP6cj8Kfiw7h4E+w4anYHpdQ/wB7FHiQ7i8GfYnm1lXTl1IoBaOwRZd4wTz4Zz4Hmpjmxyk4p7oTjKqIpuUxlJI2+EgrTUu5OiXYf3uejgj407QtLGMobqin+zTsKASWsT/OgjPxQGiwoC2mWrj3rWA/6pfyothQM9n7Ob9XFYQtM/CBIhuJ9MVMpqKuTpFRW4Wbs5psE7wz6dFHKhwyFSrL8eaadoVAxoWlD5sRX4SN+dMVBF0WxHzXmU/1Z5B9zUbCA3Mem2Y2vqd8rnpHFdSs31BqNhMfa2V9cSZi1HVLWIc7pL9mf6FHA+k0bCosl0eWe37rUNY1G8U87ZJztz8DnNIdAT2Xseq3F2h8xLVKVEuNif6Mwj5mo3q/2warWxaED/0elB/V6zcY/rIpp+KxaEcdCv1Puaxkf1oB+dHisPDQM6TrSkbNRtHXx3RMDT8Vi8NCNp+tIuXm05h/WDD76fjMPDBex6k5wLfS5vPbIKfjC8Njfk/UD8/RbMn+rKv5UeKg0MGbO7TroTf6uUfgafioNDGFpYz7+kakg6ZUsfuNHiIWljvaCh2m11ZPXYxprIg0s720DgnUx6dyf+GjxELSzPfLd4P2ID/ZP51nqkVSF+XbjxhgJ+B/OnqYUjSdjNUkvL+/iaKNP5DIcrnnpUzbcWNLZmWa9kVVBgUOAAxVuv0UbkhoNRnLbYoEbAyVY4oUmh1YYa2rXAt/YS0pYKAkoO4nyOOarX5BpDyah3M0kM2nSxyRsVdS3KkeHShTvdIVeYz5VtvG1kH9oU9fkLT5jTq1n4wyj6V/On4i7BpfcudHniuLRniDBe8I588CtYO0TJUTwKoRRa0mbk/wrWE+ZpHkZ6WPOakoA6BVJwOvSk0EeZJ0uGN2upn6W8Bfpxk8CofItAplVkjHznUEM2MHrxTrcaQewty17HEJAgk4JK8jFTOKktweWWJNxNno1xpthp9vNdSIZ0lZSJCCuN7KWCdCcADnPWvI4rxXNwgtvzqevw2ecsCUdufLuVUOrhb5IGeA2zRyKrxpt/ewceHPh610OLcL67f4PcxcRv7Xl/glrqgRbVmuLV03NkLIckbumKHH3joc4+1uvxELUmhuIoZYQN/AyfFScD44NOELlTPM9LJY8XjxVle6SJ3mUB2MFOM+OPT1rXwE+p88vSC/t+5zAqkrNHgRsFJz54/OjwPMpcfD+05B3ilkTcocJkNxk4x99L1d9x+v4+qZf2uuWel6UtqtoTcc948jbQHPiPPHhxXFPFOU+ex7PC5doyi9nuR/9K8OiiFivOW35z8Kb4eXM9NZosHdajBq8A/VMLpCNu0ZLAnGPtFVjxT1aUcXpCeKOLxJOqITWk6MytBKCrBGBXoTjA+0fXXR6vkPEXG4H1O9mlGf1T8PsPH7Xl9oqfAn2KXGYP7v5GFNrlSrBg20jaevXFHgz7FLisL/AHDVKMxUNyOoxUvFNc0XHNjk6THiPccDk+QqdLLtDvZ5D0Rj9BoUGGpdxhjIHNPQ+wtUe4mz1H10tLHaE2GlQHbG8jTCiXDdWunYeZA8ueQecfAfjT0yfI9Th8OKMFOe7ZYR9sI1JJjcHPBA60nhmup06sb2oJrQ0u802O7tlaK+D4mQx7VkU9GHHUH8aFyp8zzOJhUtUar85me2elI5TveHQkfA00KhRJKOkkg+DGnbFSJNqtzcSBRcSquRlt54qlfc0xYPEdJGqtLu30+H9VJlw+O8J3NwPM8jr4Ypu3szthwWKPNdCebuHVbhoA3fyNJty7AE5z0b6KWtwV9KCXD4FG5RVUZjXrTUNImikWaYW84zHuYMQR1XPpVRyuW0Wedmw4ov2eRRT3Opy3FvA886wyttJHGfprqx3p9o87NWpaeQO1hnN3LFAQdh5Zxn7PHrVN0ZUzZ6VBc2tpDC7ICij3inX44NQhk8zzZ2ie3J8vH76oByyXHiYj8M0CHhrj9xPrNAxMyJnbEOTk4OOfqoEIZ5B1iP96nQAnu2wVEUmceBoAiRRqGy8Zd/FnXJ+s0wJqSIuD3bZHiI8UmwCe0r5P8A3TSAUXCfvH6jTAT2yBT70oH0H8qQC/KNoCAbpAfposAnt1r/AN5T+9RYHkAJ861MxcmgDSdiBK+uTRxP3bPayAtjPHBNDrSw6MqZo9szAnoaiM7VkJj7XCTbs590jGKpOx2WWg6ak2nRzlV71dTgVX8QpIyAalzSaKToutY02dtd1ExMpUXDZDEgn6RxULKoKiHLuRF0244GVX4kj7afrUVzJ1Kx/wAlXOMnaf7VWuJgxOaQfT+IXGMENXVHkNslhuelWIqtTIac5GDtHWufJ7xtj5FJMuxicVFl1YWVxPsPdqu1AvTrx41yZcuqR6GDEoR+IeztBMrJgbXdFYY4Iya0wO+ZhxSqqJ8uk6dE2xApdf2cYH110nImRrq2t7bWbMW8fdqxboxP7OfH41D6ozzbwZCns2mEboR788kJHiTuJH41lJPmjs4PjY4YuE/iSItISWRVSaR5uqqq9Gx72R5fdXnyzyjzVI9NcQ2rTB3OlJblQLjuWjXBE67Tk8g/DByKqHEOf7bvsW+LaTuirS57hlQSs6o4bAPu8HPH1V3Rh1o4eN415sfhRe3N/Elm6Mzy7HG15EbG3nw/KqSqjydNE113wXY4BaWPBxnn3aldDPqhJY2gtLoM25lmjbcFA8vChO2gTtoV409ruZmjDtGo4bkEEdKzyY9caujswcXkxRUVyLP2e2XSZ7tihMSgFO5yDHuwTu9PKvMerxliv5+fwPQjxLcNdeY21ksktLm6thx3kILouGI3KxGM8c+HoK9PHjcObs83ieJy5qhLZbgLvXmuZZhbh8PcJJlvTYB8OlbU1zOWONKrK2U7nmkPeZScbm3ng8flTT5GlFjamaWxkeEuj+3KUMYBbJBzgHipfMhpJ79g7RP8nQNI8hY3MysHABJOTkgePH21nl9xnVwL/wDkpeX+APcDyrjs9+h8duO8XB289R4VcPeRjnX9KXwYjWyLLMSg4voRjPQbV4ru3o+VUtl8GKkEXtMYMSn/AJQcEYzkbTxQPU6+QIW9qLeyMyxxhu/DOwxznj6qGXrnbp9gYtYfZIyYk3fJzPnp73HvfGjqV4s03v1G3Ol2xuJJioCRQxOVU/OLcfhWOSEmvY5no8L6TnCChPz3J0mlWcFtG7wRFmmCtEM7kJyBk9MdOh8a8+Ess8jgny+h3S45xhrbdEnStHsrk2IZJFSee4R1Ehx+rXj7ea9OGJJe1uzy+J9JZpt6XSVfcBHpcDacsxMnefI73R94/wA6DjPw9KrwoXyMXxudSrV1oiPBZSX93Fb3J2RezqmW5ZmZQ+M9epqVjxtcjT1viElb7liNCga/SAySbW1RrT12BC315p+FDsR/5DPV30vkUOoifT7TT5kf3LmIyHz3K5B+wCpeJJuj2vR3FyyRlF80/wDBXhpZWGXZh3o55PB6fdU3X0PR8Xq30JtlJe2FytxCkoljlLLlDwcYH15rLJoyR0t7MiWSEvZvYl3eqz6skVtcyJshO4vjBPGMfaeB50sWGMJNrqcuZpP2TR6FY2d72YlmuC5nVCYsDOSpYA/HAFdsUtKfxPNz7ZGkZOd3sbyeeLCe8UbOMcYyKlqyYTS2krRreyt5Hq8N8I94a1iR2LDhtz7cD4dc0KPcmTrkZFo2R2U4OCRyM+NbUZDdp+HwooBQ0gGA7j4OaKAes9wnCzyj/WN+dKkFne03X/eJv75o0oLY5b69U5F3OP7ZopBbCfKmogY9rl+sUaUFs4arqAOfaX+kD8qWlDtjhrOor/1gn4qKNKDUxw1zUM/zqn4pRpQamaXQppL7Tu/mCl+8ZeBjgYqJKmVF2WfdDGMcUhje6HlQB4/WpmLQBqewBH+k4BzhreUcfAVM37LHHqV9woE71hB+yjFcgAGGyCK1jzGjQ9nty6QcqQi38LE+tRNeYzUXYV9Z1EgE7rg9BkcgeNY5IN20Zz5iRqobnAHQ5rnvYyb9oSOJe6YAdHP31OOQSexR2YwZx5SGvexv2UbdCYorQCr1QYmz5qKwye8bY+RSzdDWTNUPjGVX4V5037TPVxr2ETF9oj08vaxd7KblRt9AhJ/CunByOPi/eQqSXdyzC4gSA5HADFyPEgDqPWui6OOkOkWK5uLab2qFWgSaTuVR87UHI56cDjPWpbe7JnHVGkRYb63CQ5lUYvDIcnHunPP20mmc7g9/gT7G/sklmMtwio1wxB3dQcc8eFc3F45zxVFWzbhvYyJvlRVdqbm3ur5GtZe9QKQSMnkE4+zFLgMc4Y2pqjozyjKVooSDk8V3GIVWMcmV4GRz9NTvQF60yta3TA8loyAvU8LUJO0YVujhKJLS6EhZz3iE7uCenlRVNBW6oS7Z836qvJQdPKhdCodACa3eJpTacIou5aMxsxU7sE56561i+FxvL4tu+Z1+I9OkFphkjuFAU7GZA/w3DrXQ6ZlOtLLNreKznn/XNtE0aqdo81JpXZzptpBG9jIuF7+XEl0hb9X1HHP2nil2D2vsSbedLazeSAhwl8u3vjsXp4nwo5slq3T7EpGNzpcUrBA3tUrkIdw5J6HxHNZ5toM6vR6/+Ul5f4Gba4bPpKGyqBEx8hV437aMeJX9Gfwf8Cy7WluDg/8AT4fuWvQPj1yXwYCeTuN8qruaO+lYL5kITRRcFq2fZfyZSS4ll5eVmwDgZ4GTk4HhV0dqilyJmnXsyyvCWLo0Dx4PO0bSePLpSaIyQTV/A0F1/M3mQDm1tz/tGpXQ5Y818WHv7sOZUKRqsd5Auc+QBya5sfDqEtd9/ub+NKcFGun8EvRJ4k+St0sa4ub0nJHGQcV12YZE6fwRjNQ1Oe6t7eFW2RQ26wBUJG4A5OfPJo6nbGCjb7laR73n71Mo1nZC+eW8sbSUBgl93oZuvMbggnx6Ck9jnzxWlyXYskjSTSLUvGjgaNdONwB94OCDz5Gjm68zNScZtxfVHT2sdpLcPChaOCO2doQ+DJvVsjdjg5Ax6ZrhzcNFwuLp/Xqd2HjJyaUvP7FVfXkjXEywhoIiRtTeWIBUH53U9TXJGCUU3u/+nrYvaTbIi2rBUlQgNypBXoD48V3Y3FJbky1b7F/pWrhLuw0a1DBJGAdivIVVJx6knr8a6YyTVr4Hn5VJT9rmxe1+nLYdnDswxlvQ7E8ckH8qpciYbyqhv6OCQuvscEizjbj0kzSjzo0z3abKhpSWJNuOTnofHnyrbUjlpiGRQMmEfbRaCmJ30fjEProtC3G99D4qP7w/Oi0Pc7vbfyH98fnRsITvLc//ANhRsM7dbnz+ugR36g+LfVRQWIRD+8R9FFBZ2IRj9ZjPpRQG47Lwq2hxlTkd44+2s5LcqLLcwelTRVjfZ6KCzxCrJFHWgC87KyNHr8RRipMbjI69KT5DRPexjnvL5S7DuYDKuMckLnBrCKqJnVWVG7HUjFaRYlzNH2ekB0uZMce1RN9tY5f9DZqJ4imq6h3b4RZ8D+6P8/RUt+1ytmeTmBFvKwVcHIO7dvB/ColSgo1RztkkW4aDGX4bHDYzzXHHmXLkZqzgFvNdqN3MxPvNmvoMD9hG3REvd4VqBWal70gPpWOTmbY+RUSismaoLGvuL8BXmZPffxPXxL2F8C1sGWK3jY9TM+3PTIRcZ9Oa7OHdQs4OM99IVHe61Mh1RlSEjELcY5PGcedbc92cfIj3Hd+1yGJSqiyuNysMHPdHqKXR/nYozsKQvCkXckztgBgT7o8SR507dnM207vYntplk0xZXuxFHkSuVU7W4wMePrgeVGpk65ctrIrWAklaNmiiK9AyhSceeOM0tXUrX1W5Bmt+6mdMglTjKnPhVLdWbwltYOFgwICnjx60xvzOjfLbQenXikrNG1Q/POVOfg1JsUUmJGNyltzenvUITVOjomy+C5ORnmnYONCtKyylRIQu4ZFAtPUm2ds1wJCZtpV8e9JtpN0YTnpYRbZz3gF6FVfe5J9/HiPOjV5C1+Q+KO4WZYfapBCxDq6n3c+Bx8eM0WudA5bXRPtDd297DbyTs0Ts52Fs4OCc4rHNUsb+X8nVwEk86dflHoH+iCE4F5KPUwjH+9U+pq+bO5ekXXur6/8ACs7QdnzpeiXV2LoyFVwFMe3qDznJ8qn1bw2pX1Q/XPGjKGmtn1MrNbXMVu0zatwWWUgw5JcAY+J4+yupNXyPn1OLdaSHOup4G65jcMTOCpGSTwTkD1+FNNFpw7eRWlCRlHDdeCuOfGq02rNddOmCF7JZvIYyigp3bHbn3SORUSe9UauEZLce+v3M0UgcqS6rGwxjKqcimokLFjStAF1N9xPcr84NnPiKbiCiifbdoJoO4CQR/qWdlyTyX61LjYnCLIXeKRgJjjHWqNDjhjnHjnrQFlz2dW6FxDdWlqkpt5i2HlC5YggD7aiTS5swzSjykyc9zqEFrFbmx7xVtZbFXik3AlzkngckYPHpTTT3sn2G7vzDJqN/Oz3UFjlXNvysynHc+BBHU58enrUyjFrSwWmD59/uAtT8orLduCO8lYqpOdo8B9HSuPNCMZUke9wVvFu7DSJgECs9R1aRNAhJ7XWTKQDvA6Z42SZH2V14H7B5fGL+p9DRfpGix2biGcZuk5/stXSc0Vbq6Kn9G6qG1xVzhrJev8VTBtvc0zKMWtPIrhYrddwO6Qb3IZlXBOAOpqMk6k0ZRWwKPSP5OJiW4J/aPnS1b0NoTVNOlt7n9XKyhyxA3nj3iK0jTsl7EH2a8/7eT++avSibYRbe5FnK3eSGVZFGd3gQaVIdsjlbwdXb6cU6QrZyrcNOobIVmAxtH5UqC2GS3aa/kgVlCrIyj9WvQE+lTN6VZa3EubKSKbYCpG0n5g9PzrNZCnE6G1xa96fnd9GPtrVczN8mem9k4/8Am9CcdZJD/tGm+YkXRjoGMMfPSkB8/hx50wHA80AaLsQyL2stGkClEWRm3dANp5P04pS91jjzLvvS2pX8B7ri0kk3CFckbCcZxWC90T6oy77Nh2sM44561qkr2IiaPQVB0e6cHlZoxj6f8K5svX5CfU0EMsntF0X+eWy2fPGK5uJXtKiMjpkq2G+FT3g3N4A5x8RWuPFGcLb3/OZyuxnfMsPGOWxzXEuZd7GatJGe9v1Yr7sxHA+Ne/w2+NHQvdRLrcCFfDLL8KyyczXHyKuVayZugiD3F+FeVkf9R/E9jF+nH4E1pls9MtppIneJpplJUHg4Ty+FduB+wkedxn6gC0vre51NGBdAIyGIHIIPrWzOUNJtZLiQSFpFsbnfk5IJQjrS6bfm6AyqMwIznOMg/wCTWjMSVDJsUgqrbvBs/g4qSXf5/wCh0ozIxUeuBnj/AGjRYl+flEKQHa+fIHj1GarobQK0Fh0JHwNRZ0UhylycBiPpp2KqHLuLAZ2nxNDBKtxyht+AQp/eoFS50IdyEYPPgwpdCuYhZmOSxJ45zRY6LS0Zxbbhu95uo8Tj4GqZyZErJMUsquu1juT5uccH+7SpGWlfn/sIJFZ398d4+S+0rznr4cUBRJspGl1OB2Ib543ccnbnwrLMqxv5fydnAJLMvn/DPZCBv6c/T5V0vmZrl/6KLtaB/oxeAnjA8T6+dZZeS+K/k3w+8/g/4POheSN3bSGNXjyMYQc4xnBceFVR5uhdOvx/0R5tjQsFSMEvv3BVz19H6elMpJ3+f6IsuC7MSBuAHC/kaqNoddCouTmWVD0wD9gqWt7OhcgCgBfXzphtVjhk4oDoEXrQIKtIAgoGW2lMws544pikjsekhHGcEkAH1GamS3MMiWpNkt0uVJWC5WJFYSRIGGEbBGQNvT09TS26kKuu/wCfEepubd3n72ICRAJcPnc2fncnrzjPwpOmGlS2JGiqRpUeem5sZ+NcfFP+ofRcAv6PzZJlXg1z2dlHdnAx7YWSJ170Ek9Nojkz99dvDe4vzqePxv6j+Ro/0lKV7OQ4GT7UnH9lq6nyOfE2pbKyg/R2W73WwwwfYeB9dLGlexfESk5LUix0/Ti1rauLi1GPfIMoBGQPDzqZwuTdmKewX5IuPYu6WW2Zj4CYedLQ7sG9in1nRLq6vcxNaMq7gQbhAQdxOOTWkFV2KW4z5F1AIipHbt4H+Ux8D66omhh0TUks5UiiUO0qsAJ4ycAH+tQBBn7PavIwIs3bAx/Op/xUAEh0XWxLEJLKTuwwyfd4H10AT10bUV1PvBp06x72Ynbwck4rPLFtbIuLSAX+n3izF2tJQuwjJT4VkoS7F6kQ1jI04blIPtMYIPxrePMzfJnpPZOP/m1aZ8S5/wBs1T5kIuClAxuykB81rLk8jFMORJEg2kjwFAGi7LqsMEtw2DLO/dhj+wFwcfEk9PJaib6FxLqFf+cNwAQQ1i3Xx/Vmsl7rJfN/AzLxCJgwOUI3D4VfJmS5mg0G422FxjO3vVNc+Vc/zqPVTZrxdw+33xZR77KcEZz7uDXPmW6FknTaGR20d06JGi5z19KiMXN6YnLVh/ZzbxMsoX5/unrRLG4P2h00jM8DUbwAKMvngYr2OF/TRuvdQYda6RkS9HvL8KxyczXHyK6VOprJm6OhBMS58q8nL+pL4ns4P0o/AsBaNf6faWoDkmSdgFyem09PortwJ6U/iefxbqb+QM6X3sgtzbQvIIi5d0LFh1HjxgcYrfc49RB1QHRu8hhs7VGnt2hkkCHPvAFtvOBkY65xg880Le0J8rKJEBYEHByMH6TV2ZMKrEkZB7wgZ5yTxn931pUSw8q/ycuyknPQjpxz+x+NJcxJ7/n+yJNgoxxjhfH+rVdDaBWIhcHGOBUJWdDaQQQSbWYY4znmihakd3TjDMevjmnQakOWNzwrHz+dSphqT3O7qQjJ8M9T5UUPUhGiZF3EDB9aGmhqSbomW7FYF9CT91XRyz95kiOUBs5wfT/+1JoholwoDMD3xxkbve68jIBDetJ8iXyD2G46hbZJKhTgevdiss/6cvzqdnAf/YXz/wAnuqq+0cN0FdtHLZnu2yMeyt2CDzjr8DWGbkviv5Ojhvel/wD8v+DyNr3blo94b0fGRknnFM5NHckTtPHAneJlZFyCHduhI5yPMGkPw63IUw3uu4DOQP8APFVGVISKW8GLt/o+4UM2AigB4oGEUUAFUUhj8gDJI+FAm6LDTF/Wuc+DceHzqUjOZbSW7m3FwcJECB3gZQB8Tu4qL3oFino1pbFdeXMzwiMMQOh5OT8eSD0q0kEY0y90uJotHs8nO+PePQFjx9lebxb/AKh7/o/9D5sK44PFczZ2huzEee11mc4xJnj/AMqTivR4b3F+dTxOO/VfyL/9Jwx2ctznH8rTn+y1dfRnNidSszX6PjiXWjnOLA+OfOlDmXn5qmSrPToZI7ZmRcsWLcdeBWE37TIjyBwafEps3A98Ov8AvU1zYpciPrNqp1ebCsd8rksOg981r1YmVkuE91SfLJFIRcamqr2J0r3QSXU5x6SU/wBoIzageRFQMmaWm/XdPU4I9pi4/tCrTsmXIJbTXM+syIbydkMrnAkYcZPrUZpVyLiF1COUSge0z42E4Mh8xWcZsdDFX/kyHJzm5jz68V0Q6GcuTPTOyy/82LEjjKMf9o1T5kotttAxu2gD5u7kkgDHvcdKmykrBMpiZkbnHjVA40StDkeDtHaSKAdjE4PTO09aUvdbHjlpmmbe3JftIhPG+yOcfwGsF7rFJ+0zNbSbXG4nC5GT6c1XVMyLjQGQ2kysuSZE8ayy9Q23vsay2jjkmuGB28IRz6dK58qsjMtyfbW8iEe+6ng7l8qyxqSdroZxVAppXbvBK7OCcjj681m8uvd8xyuqMwjg6rerhuGHU17XBu8SNaqKJWa6xEa65K1jk5muPkQpF4NYs3QkQ/Vr8K8rM/6sviezgX9KPwLKAhIbEsu4GSYYzjPKcfbXZgfsr5/ycHFr238iQpaLUXkYSmIqQV7w425xjPlnHWt7aOKij7SqWj7yRWBL5Tcc4UjzFOHMUuRnidzqAQAOAfpqzJjhgqT47cc/wjFAiYgWRGhYqjLuydoGcHHUsKl9yfMgyrsTBxkqp49Vp9DaBXxMq53An4VKN2F2kcbWGc+P+NVRNjgAQAEbIxnn/GihX5kyyW2y8lxFK8Yj/Zboc/Ggfkc1ug3gRTgszbATnw8eaQcxl4LdYUVO9EoCkq/Tpz40mXFO7C2savbKMHeWAHw21XQ5snvMc4VV2ryf3uRj0waEQh0eN3vcLnkgdORTaEy30a2K36OSGXuWbBHmq/nXPxT/AKMvzqdno93xMfn/AJNIs0qHiR/gXb868lZprqfRPBjf7V9AN1JJJZzrI8simNso0hIPB8zWmHLOWSKb6oyz4oRxSailszESu0m4keHQDgcGvbPl0i6s7h+7VHIaIQ72BxncO8I5P+eceNRJDk7SX51I98DFOLSFC6B8Bwi5OPDAGR9ZoSI01f5/krH7OaxeXTtDp8204wz4QdPXFW2jamWll+jvVrjm4ubW2HlkyH7PzqdSHpZdW36Lw+3vNTmY+IitfzajV5D0+ZbwfoktX/6xqz/CGNPvzTt9hbdyfH+h+0PhqR/injH3JRuLYkj9DlkQcx3XP712v/BRTE1Fku2/RPZ2xysc2T+9eHzz4KKGmwaiy1TsLGkWxbeAEqVLlss3Ock7eT69a53wsXK239WdK4uaSS5Lp0K5/wBFOms25oTk/wD5l/X8zW9M524t3RNi/R7aRwRQiMbIkCKDNJwOfzrKfDxm7kdGPi54o6Ychf8A6fWh6xp/6kn51PqmPsX6/m7/AGQS07CW1hdpdW8cSTJ0YtIfAr0J8mNaxxKKqJhkzPI7kSNT7JJrNukF/wBzLEjiRVw64YAjPB9TV6WRGel2iNY9g7HTWnNpDFGZ4+6kOZDuXy5ako1yKnlc3cgidiraMKqpEAuccPxn+1SeNN2TrGjsRaqVKrECpBX3X4x0/ao8NA5WDm7DWkzs8iRMzEknDjOef3qrSLURv/p3pn/YRfXJ/wAVLQFoNL2Hs57OK0kjjaCL5i5cY6+O71NPSFlc36MNMPRpl9VlP40tA9QAfoySxvYL22uppDBIsndEBi2DnA6ZNCjQm7MP8iXeia6kV2EZZszQyxnKSoc8qfsI6isM63LiM1H+dPA+YfH1FZxKBYxp9v63Kf7tdmPmjKXJnqHZlNvZnTx/4WfrJpslFmVoGN2UAfOQVPc2OzEjJB4x61tkxxiroiEm2AmVGlcs/Ix4E1ikbt8iRpwVdTh94Z7zgY65Bqpfpv4GfU2Vmf8AnDYj962x9hFcy5MfUzcG5oCyBeF6n4UaXzM0WOnKYrOY4GCAw5qci3JlzfwNOrbL+Ecle8Q1hLmRn5ov76dd0ZY4HCj0zWGfXlnUeiDkRu8jcqeCpDDr6VjjioycZroNu0ZKM/8AL1/jxCmvY4H9NFJ3BE7BNdwArhchcg5rLKa4yI65FYM3Q2NTtFePnf8AVke3w6fhRJLTD2OCNO9jnikkYOI96kNt/rAgjb9tb4s0FFJvuc3EYMk5NxXOvsJG0yxBvbsyAkBGt5AoQjpx45+jFdHrGLucnqebsQNbZ205GluBLIJh7qxMiqmPM+Oa0xZYSlUWZ5eHyQjckWdv2b02WMnMwPJHvcHH/wA10pGccLkrQ/8A0Z0o4B70cdA5/KnQ/V5DhoGmwIX7+4Tnby/XxI+2k4meTEo1e5kNTiSC+uIYySiMFXPXGOKnoSVi2bkFlJIHU7aWk01iMGVgrSnJyRx5daKYtS7Do0dlDrIfeGelFMepdhw3gFO94xyMeFKg1rsFD3BIPfnIzg+VFMNa7HMpZsyHex6tTUe4Ob6F32f06O9SffIyd1tIAAOc8eIqq2M2r5luvZyzZQWlnyMj9nH3UCpDW7P2qkBZJxnx4/KgKQW109NPvkUSyOXgfhvDlABx6VzcX+hL86nXwCXrMfzoWGK8Kz6ahkybreVfONv901tw7/qx+KMOJ/Rn8GQdP7KW19b28rXU6iaNXcpGCFJGSOfjX0Ox8rpLiHsbawyIzXk8kYGSjxqpb8QKiVAoJ8y5tNNtrVBHbwrGo/dFTV8zTZcjSad2dMwEsq7UPQY5NWoolz7Ggt9IsYB/MKT681VIi2yckUajCRgD0FABFGP2T9VABA23wI+igDu+UdXUfFhQAxrmIdZoh8ZB+dAAjfWo63VuPjMv50ANbUbMdb21H+vT86LAEdUsB1v7T/8AUJ+dFhQw6xpwPOo2f/6hPzosKGHWtN//AMlZ/wD6hPzosKGfLel9PlOy/wDXT86LChflzSj/APidn/66/nRYUL8taWempWh/1y0rQ6CG/tP+8xf3qLQUxhvrbPE8f10WFDDe2+P59ProsKEF7Bn+eX7aVhQovLcn+dH1H8qLCh3tcB/pP9lvyosKM7r2mQakjW0QDSMWuLQ7SNkwGXTkdHXJ+INROOpUUnR5LqTfrH8P1Z8P61c8UaDXGLCzHncj/cNdePmjKXJnqfZ4f83NN4/6utUSizxSGMxQB84d3JEUZk2jG2t8k1JURGDTsi3Ee6R2z4VgzpjFyWwW0IGpW3XIcY+mnacWiXikt2bayA+X9MfP9GB8eTWCWzIfvIzq4SHAOc5yDQlyM0iZpsgeyuF8BHkDFTl5ikv8mljLNfQYPXb91c8l1M8v7S/uFLyRxg8FkUnPI4/wqPAc8t9Nl9iZditup8KpH72Ptx91c2l65Cb2M/8AM7Q3o6fq1/CvX4D9M1j7pN7zFdwxk0mQKxy9DTHJLmRHNYM3U49xYgdowK8fiE/Fkexw+fEscU5L6oOFb90/VWFM39Yw/wB6+qHgH90/VRTH6zh/vX1RWa3/ANBJIxh16/Gu7gtshxcdmxzxVGSfzRdQdqNPtNLt/Z2EsofvJPDZ4c/Hyr1JSqlR5kardjj26spGB+TmRzwrBhtz6+VNutwUk+oG716yuOz6Fp4xMLo7sc5yCev1ZqVO6VUEq07GP1CZJ7uWVGBViDkfCqMxssFykEdw8GYGyF8vD86jUm6spwklbQyNIjzPGqMPm7uOCPD0q04got9AkcVqhHd7eOBgmncQ0tdBRHahifdz6k0XEND7DZhCoUxlck84NJtdBOLQzrSEXXZ2+tLI3PtMwjDbQMjOcdfvqugi8OuacSNt0vHTCmhAEOtaR7pF2N37Xun7OKVMAYv7S8v4RbSiVlRlOAQRkjHXr0rm4tf0JHVwcowzxlJ0v+E7Y37rfVXg0z6D1rh/74/VHFWCMSCBsbkjp7prbh78WPxRjxHE4JYZJTV0+qKibW2tNMt7CBGMywospbgI2AMceP8Ak+Ve8nrdrkfPTaxKn738f9/grE7R6lazYgvJTHHxIZTvDN8DTIhdamev9iEmvtGXVNYjjgK+8Bjau3AwxzVJA30NDf61HZ2xnuLqPTrToskozLIfRT0+GCfMCmSZef8ASL2ajYg6lq05/qEqD9RWimMhSfpK7OjOLLVph5tK3/HRT7AQ5P0naAPm6DcP/HLn86KfYPmCP6TdK/Z7LIc+LMD/AOynpYWu5oNG1le0OjXF7aaLpkMS748SKdxIXJ6L61LtBsWOoTtpmnS31zpujJBCm5iqEk+QA2dSSKSsexim/SaiEhez1iB/n+pVaZCtCf8A1SfHu6DYjHx/4KNMgtDP/qrMeBotl/t/8NGmQWhw/SjesPc0ayOPIuT91PTILQj/AKUtSRSx0e1VR1JElDg0FoC36W75f+oWQ+CyH8amvMNh8f6Wr9iGeztViyAzBJPdz9P30U+jHsbgX+o32jNcRX1o0EsJdStu2cfS/BH3ipthsG1LVdR03T7i9udRt+7hXJCWfLHOAB7/AFJI+ukrY6R5636Uu0ZdhDBaSLn9mHOP9sfdWii+5Noa36Tu1IGTawAeluP+OjQwtEWX9LHaONiHSJSoBP8AJAcZ6ft0tLHaGL+ljtC+cTQr8bQD8aNPmFoPF+ljXkYM1zZyqOqNb4z9KnNDh5haN7o3adO1mku9tmC9iKt3ZbdskByjA+KkjH1g1m7WzGjKdrOz5ubybU7SWOG0u4PaVjYH3CTl1+hsio03IroZiRf5NaIGUssxbg9RsIzW8OZnLkekaPrWlQaPZW738IeOBVYE9CBzQJciae0GjBC3ynbbc4zuoGNbtBoqMVbVLUHyL0UB4UHOGK3PLDBy3NVRdvsRHtpTIDFtcYwcsB95qWrNcLpux9rZ3AvLYsi4WQZ99cnn41NM0yyT5GkguYor6wLQSd+AArCUjHPlio6tHLtaZRsAJHAyuC2B1oi20ZxSsmaQMwTgg8qRk+FRk5jlV0aO0DG/UjPHl8BWGTaKZjP9pbTl++eXvWUrs2DzOPs/GlFTUHO6MpcyvmkG1yzbSJOCeKxhu22TLkQZ9p1yZgwYtEvNejwPuG8PdCYrtKGSjgVll6CYBhxWDEGtj+qX6fvrzM/6jOafvMkqaxIoIDQKio7Qc6XJ/Ev311cL+ojbB76MzaLusr85xtjRsn+Na9Cb9qP50PRitma6w7MWMNpuu5EeZ4ic98yqGx1wBzgH6cVzTzyb9k648PFLcyrKx0OBuTm5fJwf3FrpX6r+H+TkfufMCI3kPdxIWdnAVVGSSSeBWlNukTyTbPQdG0jU4dOhtdStoI1VSAJDvYrnjgcfbXkekJz4fJoqnzPc9GxwcVh8S7V1S/yG1XQRf2zRsbdpQuI32bSuOgBHh6V5+LipxmpNuj08nDYZ43GMafQwl5BdaVN7NPE0fiVPzZBnIOR874172LPDJG4bo+ey8POEqnsyLO8UjAwxvETyd0m/j04FaSa50ZRT5XyB+97p3ZGemKItWTkTUd2Okk7pQcZya0MBUPeAtggkE8c+VUuQmP2lwcKd2DxtPPGKAGsoDN8T/wC6gC37LJv1yIn9lXYfQKw4r9GRjn/TZvcV4TPNKPXNY9mVra3bEmPfcfsDyHr91ehw3C/vmd/D4vD9t+908vP4/wAfEztu1w8RMK7VfIQnqTzls+nI/wDiu6UlHbqbxx65b/MuNA0D22eEpHFtRO9j77+bC5wZ5f8AwweFXq7cDjJrSEa3ZtlyanS5I9JnurLsnpMck4lmlZy9vbyH9dcTeMsnk3TjogwB73R8zI851q9vtW1KSfU5BJN0CL8yMddqjyrWMUhXZBAwMAkfA1YmLz++310yTsZ6kn40AcIkyBtFID0j9HCj/RKVf3rmUfYK55e8zRFl2tPfdhLtuuIIpPqZDSjzGeSGOMMfdHXyrpMxO7jPVRTEKET90fVQARTGgf5q+76DxFLYCvlkb2xUe5UKeQmKzfPmUipuJAZwFzsX5g29fzrJ8yjpb6R4mhWHCn1Pl1p30A9q7D3HtXY+CMnOC8f18/jUPmUg3aY+09irt+pWCOb+6VY/caUPeHWx4hLeXFvdTKkhCK7AgEZIzitLZLApf3S7u5ldB/FSTfQQ6S5kki3NKS+0q6t1Iz0p2wJun6oyRGJVUsOcckt9XjVKVCouo51lHug58QVwRVpiLjsde+w9rEUnalyuw/T/AIgVjlXUtG61SFHsry3mXdHE5kC+BjmGGHwDg/XWDbW6NU9zy+5RLW9CRQ93Gm7amfD05rSEnzZEo9ibAGU5kDqGTOCwBz/eBxTW+4dKJLSDkiQA8jdv4PA4H6zrVokG7YcjvNvoz5I//cooDFRSe+AYYfHjB8vjVUytUfP6h0aQL/MQdBztP19aKY7h5kgLK3dsIYEIkySqn09aTToLj0sfqE8iajHL0dWyPQ1yx5Mi3qYNbKR8ykADfzuBGapJk3uWtpDCmnSyxyKrcp3IU8euaU707jl72xY2LH2wL5Kufrrjyv8ApoifJEuWQ+2vlgqj9kkZz50oxlLHSlZzye5CugwtInY8yu7/AEZwPuo01RMuSIB/+9Zzy1uK7uB91m8PcJua7yhsnzaxy8kJgtjOcIrMT4KM1gJ7D4lMY2OCrZJwa83iF/UZzz5ky1VZ7gRc5KsRj0Un8KiMU7sUYpvc5TuUHzrMzKzXR/yXL8R99dPC/qo2w++ib2a7I2xsDNqEzM91Ch9n24VRkMNxzk9AccV6c1uvI+j4bglSlPe+hpJOzfcrIsxJQpyp4yPHHlkeVecm1OplwUW6lyKa/wCwtnAllBDNKbXvmlkWTG4gqBtBA46dT5115JaHq61Rll4SMaSe1llZ6BpekM13ZRM1yWPvs52RLjkLk5B55JOfor2OExKMVO9V9T5rjc7lJ46cafL+COdREsz905ZRxkfNJ9K8T/8AoHGTx1z3/wAH0f8A/Lxajlvlt/k0h0m1ZUdZ7vlULfycnGevh4V5T4OHRv6Hs+uZFaaXXqZvtrY29vpMiCdbpRllbu8bCCBnnzziteGwPHxEdDtb38DHis6y8NJ5I09q36s81TYXx7vkPrNe0kj5/cJcIFgQhQPf8B6Gm1Qm2RJjuC5qWJBoV/VcDI2nr9HoatciXzHbB5L9X/8AGmA4qXz+99PPB9B50CLXsqmdcjBHISQ/Tiufiv0ZGef9Nml1XV0tY2WNhkHbkeJ8h8K4+G4b98/kjnwYL9qRk7aJtT1FI5H2xNIA7FsZJ8M/jXe3W51vblzNt2K7KtrrG81Ed3pNs7DcDsEoHWMeSDGWPxHngjHfUXdR0o3Wr63ZadZfKU8Sx2ybVtLdECtMwHuHHw+aP2Rz1IxZJ57NdT6jePqN9Ir3UgICr82FPBF/zzW0I0Q2VF+5F5Ifh91MZG700hihwadiHbqYgMl7bwNiSVQfLqfqFAHpf6NZVbsuhB4a6kP0e7XNL3mWi21j9d2JvU8fYW+wf4Uovco8haQb1BPLdK6U9jNoXJpiB3EjR27spwwHGBnmlJ0gRUCecs7OjyFgV5OMcelY23zKIpibqAVYHJ3DFKhi+1Tj9T3rGPyx1ot8gobJeXGFiZU2jICuBxmi2FHrH6NLnd2eljz/ADcwP1j/AArOfMqJo5k9o7P3VsecwzRY/vAfhUp+0Ujwi6kDztlljBAZmCkkggHmtmQCWVgS0bEYx7xO0/R9tAHQ27uMsC4Y4zs3HPpQB1zA9vOAkciH5yZ+HNDQFlpKXJBlDkQt0DZJPwpxTEWcUvsl9aSCRi6PjLNzRNbAerzut61v7xCXsD2zEHkFl3ofoZT9dcxqjyi5UHViqg92ofOeefU+NXG+opbFhZPJDP7OSxheLeoB+a2PQ9MZppbifIsicAneed37Z2np096tCRjn3299hz0aQ5Hx9+gDB2/srI+WkB3Yzjnr8at2tgSTXMtxaWImgVLuJywGRnpzzU3EvTkXRkS4MEdxsgkkmRXGGRvd++lt0Cmve2LS0ji753kjdnTBBC7sdc1gm7dGGW1J6SZdOJIXCxys/AGUxg1ErlJWxQlJPkvqQYLaVI3mZlVQSNjZ3dK0enTVl6vaJdvcmK4WUE5aMfcK5ZwTgkyJyqKZIZ0uZ9xkIduORxWaioqjnbizrycyBIztAiGwBTkcVUpXuKTT5EAt/wAswetsfvrq4J7S+Jvj90n13lC4yPhWWbkhpWQoLoHUZrRywRolkAU4Puk5+w5+isX0Jyx9n4F7qmn9zGL2ExvbSNlmiwFUkLyo67Sc+Hl0NY5MayKmYTjW4PSU3atbDcijcQxdgoxgg8n41xY17VfEmHvFknZu9SJS8tpsC8ss4bHHpR4Eu6F4cigurU6isdmvWaRV58BnJP1Zq+EX9VG3CY3kzRijQ3d5GdRWxtlUlI2d3BJOBwBj/PSu/JOk2fU5Mnhxa6hdQ1K/vYoria4WMIvuqIQuB9JrlnLU/aPNhFRWxTXWrapenvu/tzFjCokZXA+s1WSals0aeJNrd2h0I9r7L6kLhcXAfYGDEZBxggZ8ifqrdZfD4Wbj5EQwRzZ4ua5AbGDuLdE3b9gC7sYyfOvE4viZcRk1y+Xkj6DguFhwuLw4/FvuyfHK6jKSOD14ciuXVJcmdWmL5ore0F8E0q4S4mdmkiKRKzknOV6fVXpejpzcpdf9Hj+loY9Eem9/Oq+1mIaGS2aJ5I5FEiBlJGMjJ5r10mmjwdgt6hlslVcg7hzVt7Ayu7l4wSzE56VDBE6FRFAC3qvUDy9RVrkSzvdz1H1r/wAVMB4Ct02k+WR+dAFppipa3aysXMhVgUiwpII8/WlpU3pkKS2LfVp4ZrKOLuYYimNmxfeb0+2iW70RVkRdbsf2N7KT6/fJuLw2Fswe4mHUsR81T+8c/QOfKoremaJUtT6np1/e2VpZNFhLfSLEBCijiRl4CAeKg8f1m46A5fkI8r1rW37Rat38soQoCsUEgO1Rnzz84+JxVJDIDwy3NurJazuqgjfGvHU5waLApL8NFftlCjAL7rn08qQWTbZleMSDG48Z4zx4VoiWPe5jiOGJz1wBQ2kBDub1Z7eUKzFTgKAMEGhS3CirXbk43+uBWlk0e1fo8bZ2TtiOAZXP2iuST3Zoi+nbvOz91H5wTr/v0k9yjwifUJonVRswAMHbkjitnJoigyak/dbiA30YNPWKhG1V8DEAOfA0awoRdWlLqDAQM/stik5hRHFw08igQAF8KS53ffSsY6aPeO6jB3DgnIGR5/GgAXs08bBgiE42kEKQR9v50UwPQf0Yy7ba/hPhsOPLlhWWTmVE3NufenT/AMdvtwfxrO9yzw2SN0vWAjV9i930GVwTz8eK6TNkZldJApjXcclizDJ/LrQByxTrgRMEXx2yZNIBblZjECzqQh3AA8586YCQAtG8feFQvKgucc+goEHSBYmWRQu8EHIoGesW00kegRTNkS2pWQA/1GB+7NczW9FrkY/V19l7ValYxqoTe0yYGMBufxq4PlJjl2JNrG6KZCrLuXaMA9B9HQ1ce5DJL7veyMDnz29R04qrEKwJY8N1Pzic/TSsDHR6PcKpGF59KPEHoDrpU4K+6Pd6e705zS1odPuO+SblyDgjnPAo1oNLJenXJSSbCRyEgZ3pux1rNOrYqi29Ss0SXBMCYi28DgZA8fzrTbsYSjvsRryffE6Mu0Hzb/PlUzquQ4xeooUkAt4ZMnBQDgZ8KwlB1QZINwSQRZxvAXcW642nNQ8bMPCl2EN1G3izFjnhCc0PFJIFjkNWaKXVrfu2yUhZGGOhro4SEot2bRi1HcsxXaM55VgiaRhkKM8VjmVovG6Y3SNAtu0Jj1G31C5gnjONsaxnB+lhxWcr5FpI1N1pDwaY1m9yUt2Tapbuwd5OdoGeRnnr6eRGdszeBVs9jJxaVqNnqq3cttJ7P3mTJuB6jHIB45NRmi5YnsKSTx6fzmaCSaeDR5XjUIH6hhyoPBGfxNeTginlqiXHD49KNJdLXPv8DG6XcXmm3yzRQlpFLL7/AIDI5GfHivcT22PSx5lik5JdKNO16hvL66NtH7f3QQz7mCOSMgHn7fWud6qpvY1U9dsW/vFj02CGNIZyykOO/VMcDzqErdshulyKpJZ1QJFZhoyfne0KSSfhxVOKfX7E20uWwWx9qaRg6ssLfOwwxnw6Vz8UqxNnZwG+dL4lig52gdBz5V5TPoELuVBuBwmcbieppNWPkQ7y1N4VJi3Bcgb32/hzXrejaUZdzwfTCeqHbcj/ACKRg9xEB/52fwr0bPHObSGZcCK3+mb/AAp6goBL2faZDuECnBHEh4+ylaCgadnWUHMik5yPe6cfCqU6E4hE7NSyOqRuGdjgKOSfspvKlzHDFKT2J2rdmzpOkhxGZJUkzO3UgeAHgOftrlxcTrzuEtuxvlwKGNSjuZs20jyyPBJslB90MPdYfHwOa7o7Ozle+xadnNEvte1P2IA27gAzSuMiJPFgT1J6Afhmu58fpVQjTObwLftPY9edLbRdIg0vS8RLkRRkMC2Tyzk+LYDHPnivNlJt2zpMF2yu2GpW+np7lrBCsioOhYkgE/ADj4k04Aefu/JbyP40AGur0tuVt/AAIyMH1FA27Kp3Zp+RheBxjigkMZzEoWGU4z4//FVYCJKZJD7Q5IA6g0uYxGMeGEeSpHVjzmgQOMw7MyEg+h60rA9k7CkJ2Qsc+Jc/7RrKXMtF2rb7aaIDO5pU+st+dTe4zwe4knhm2EKMAD3kB9D9tbt7kAvarg8ZGPRB+VK2A/v5yBwhz/4Qp2IRJ7nvkxCp94dIfWi2A7fdK+Y7EJjyhNG4D4vaNzM9lK2f6h4oVgGKTMci1lzjgFaYzZfo7hlhfUZXXamFX+1knHxx99ZZehUTaxylbicg/tKw/uj8qxZZ5J2n0W6tNVnOdkbuzRsx2q6kkjB6ZGSCDzXRGVozktyjWymB/nIh5kSg0xBUsZSwzIuM+DZP3UwFfTrqaTcTk/Bj+FLYAg0a7cYETn4ROf8A2020I03ZHsLf6nq0LzW8yWsbBpJHjKDA5wN2Mk0lXQT7HoeoPC8s8MO0xFTGCOh4wT9tYzl7WxrBUisGl2+pwW95KNzSQRbsngkKBSgMljR7ONADbwgYxwgq9xDfYdPU7e5i4/8ADWj5gL7Dp5JJSHJ55RaLCisFtZjgI+fhWWsvSDa1JA7somP/AAi2ftpax0I0KoQGQ58SVI/GlYygtI5oA+IiWOeAnTnirkQkTYrG9ulDd6IlJxyOn0Co1UVpIVz2dmu22pdAsP3gcGqU66CcS+sOzsNrb471pGC+EYGfhkmk5Ng0ktxy6LMsqytbyCA9MgA9Dx6moUHdtGairCSaRd3kQEduwRTja7Lng+HHHwqskJTXsikkRrnSJBM0CRIJY/nlWGPgOBn/ABrfEpLpuKVaSC9vLaXcMT8SSHAjbqR5Hw+2tJubh7SohVZJFnJbRtNPp5aCMsWd3AU54Uc84+jxrCUs73mqRcNNllp2nSahZtNa6XAC2U370XB8wMDjmo9qS9h2at0hlvoNre7nguJI720n2nc7yorDBxyQMHzA+FawUo+2uhM5KqF19njkskAWWKNhLN3acA9AMhsnr5VXEZ5VuuRnCEavmhtzZT39iXaGJbQIHOwsobngcdT6E1w+FJe3pRcXj1XGIxuz8RjUpGuT+1troTZq9yj1S4bs0IlkiW5W5JLuPdYFcADxB4NbYns0a48/hKmrsotcjiu9IW7gZZI1mypx0B658jyOKrkzbidM8KlHoy67MQrNYQ2hIXZClwwK5POQuPLqfqqJLczyySxQguxe3ECQQhkHII5z/jXFx36aXmdHov8AWfwI2RJ/SgD93bXkH0VNjj7uCxWXwAZBx8OKqOKc9oxZnPLDHvOSXxolW44UER4OSWKjj0x4V6vCYp4otZFXY8H0jmxZpxeJ3XPsSiIuApi/z9FdeqJ59MXuoM8nn0U/lRqQUxypHu90Mfgv+FLUh6WPQBm2qjbvDKkCssmWMI2XDG5Oi/sLOKzWOZyzGSLcW8Sc9Pt6VzS4hQqcuTX3NtDdxj0Yl28LOzyhVDjGzqSPh4/dXL4WbiZ+JFV+fnI18SGKOluymh/R9ZaneC6jM9na9XRWBVvhnp9HFe3gWWManKzzssoN3FUagQ6fpNmtjYW0Uca+O0Ek+ZJ5Jq5SM0Vszr7RC3ug5boB+6azsqjAdupDHrcDgqDJbAZbpwzfnWsGJoy9hpN9qMssVnbTXLLye4iaTg/AUMEXkX6Pu0l4FJ0DUWIHGYgg/wBphVJoXUmD9EXaa5OW0fuhjH6y5iTH1Zo27A2TIv0Lazgd++mQAf8Aa3rHH91RSbXYSJUX6IYYSDcdoNEiI8leQj62FQ8sFza+paxzfJMlxfo27Own9b2oiJ//AC+nr95zWb4vEv3I09Xyv9pKXsP2OQBX1rVZPVII1H+5UvjcX932H6rl7Gh0217K6VYRWUU2oyRx52l1GeTnwx51m+Lwc7f0KXDZThcdn0knG29I35HnyAfPzJqXxeHnuNcNlfYpb/Quxt9dPcvZ6gsj8uYpdgY+ZAPX1prjsa5WP1PJ5EQ6D2IibDWmoZ8mvcH76pcanyizOXD6XUppfM75K7DKP/t1wf4r5v8Aip+tv+xk+HjXPJH6nfJ/YcYA0h2J8GvH5+2j1qX9jFpw/wD6xHCy7G953adnUd+u0zyE/VR6xk6Y39Q/of8A6oQRdkB3m3svaN3Yy+Wdtvhz5UvHzf8A5/cV8N/+v2Y5W7L7A8fZbTypO0MY2IznHXFKWfMlq0bfEcZcM2ksnPyLWDWLa0hWG20ayhjX5qIMAVzevS/tR2+pR7s5u0Dx3ClLG0UuhBG0kHBGD9poXGzabpC9UhdWwi63c3O5BaWRA94ho8j7aceLzTdRSCXC44rdscL2/ChltdPUFQ38yBwa0WXiGr2I8LBy3O+UdT97Hsa4QP7sQORS8TiO65WHhYezCNeasGcC6txtKg4i86tvPbWpbeQlHDs9LKzUO0d/p+e+vs+WxBzxk+HgKz153Jx1cjqw8Ljy+7Eqx2h1e+lKXMWoCHkbQhUHjPvYHlzWzc3HSm/iXk4DCmpxktul7MqGuphKT3zdcjaSB58VvFJI+XzyyxySjJ7pvlyF7NTtdQXcNxNIBazmOMAgbV546fGp21NHraaxQkuqLYWNoHLd7OSef538MVVEje5tGY83PAxjvfwooBDa2DclZs/+YfwoArG1eNdqSaLcgle8AWUZ2+fXj6anSXt3JtjqFpOWX2O4gRRkMzZDHPgc09JL22JD3lmVKbJSPHJ4++lpER/5PIMLHjP+fOjSOzlWAAqFc46gf/NGkLCdzYBB3sR3n5qMMMft4+mocm9ob/wVpS5k+NobMK8KlGQdCMj760Vrch77C3t4uqLEsmQsfI2r4/HNKXtOwUUg+nTmyLLG8hUkEhlHX41cW0JpMT2GJdQe93Td/ITuPGCD4YxVRk4u0S4pqiHfaPBd3PtMomMoGFOB7vwGKJZJPcFBIeZJpNrAySmKQNtKAgsPMYPnXbi4eeZKWStPn1+Rx5eIx4m4w3l/Atrd+yXNxJIJ4HupO8IfAXOMcDHHFZS9H6G1he3ZdCsfGpqsi3GWobTluDa21xLHLJ3km8fPY9T06CunHwSUNMpUzDJxWqdqOxBnsrW+vPalgd7vggMwG3Hh06ZrGPAT17tV3NZcZj0Ulv2JdzfTMO4vmkCTMAEjb3S3kfdB60+I4N7uMrXYOH4mO0ZKmL/J7PbGLERjGOWYY+2vP0nfZlu3Yhn0q2ljQBo5sEgk8FT5/AVUFUiZcjz/ALx1jaISMI2ILJngkdDitRanVdDcfo4WWK6vJ5LYvbSRKiyMuV3BugPwNROqKjZsdckt7nS3t/Z4lErAZVcEYOcg/QKMcU2KT2Mz7PDCSVQBj4kVrpS5E6m+bGzyO4SCJ8O/JOeiijcDS6FItnZyB1VmZs7n8QB/81lkqy4lwt+u0YWJc+GKjYe4X2qQkAIucfsigBPbZV8GB/hFFoKArP300jzgI0Y2gEYOM+PrzXn8VjyZcuiPQ68U448ep9QU+oS7lit1OTwHPJHwHhW2HhccN3u13/wjPLlm/JMuNJ0Pj2q+J55wTyfjXao9Wcjl2Jeo6qsadzDgKOABRKQkiiecsSSazsuiJdtuWLPPv/8AtNc/E/ps6eG/VRFkt4pRiWGGVf3ZIw4+2vPhklB3FnoTxxmqkiw0mPUrG2K6dILK1JzlSsaZ9M/hXVCfESVp0u+yOaePh4umrfbdkprrWJiirqM0/eMVBjmOMgZIPTHFS5cQ6Sld9mUo4FbcarugTW2pSAM3tD7v/EJ/Go8PO99yvEwrbYG1hcB1EkWNzBQzMCMkZqJYMt7jWbHWwvyfMCQEjyOPnij1eaDx4gpImgk7uTAbAPBzWc4Sg6ZcZKStDhcWMX89OFPlinDFKW9GU8mnYYlzbTTBYZA2TgClPFOO7RUckXyZ0693dzKR+6f9kUpRpL86lY3djRipNCM0cbwalulVWIG1D1f3R0+r769jhJJYd2fN+kMbfETaXbp5IZPaQezS2aXgaOOMSRsIzl2yxK5zgdfj08q31wSrUjl8CfJJ/Rj7kRTT2RNw5EIU71iJxyOCPgB9tKWXFt7SK9XyuvZf0Y1ZWTUvbo3m74pgsIsD5pyMEHyUfXS9YxXepFLheIu1B/Q6MLE12UluwbkneBEBkHH5t4eX0r1nCm/aKXB8Rv7DK2+1iy0tFs+8mG11kWNwDj3s84HiPWq2yY2ocmVDh5wmte1NbCWnaG21C57qMHceforzZ8FKEbs9uHFRk6otZcmaA+Svn/ZrmXuv5G/718ydpiLJeBGYgFT0cqT9Vb8NFSyUzPiJNQtEuW0g9raLLqqxggCQ5znHj18K6ZYYa9Pl3MI5ZaL8+wjRW0epMr/MEW8KzNjjPr048aHDGstPlVgpTeO1zsDmwjvpYJDHvRkCIZOTxk8E/X6Cqhw8XNprbYxy8WoRXtb9iovFjGrSPPFP7ErYAhYDAK8n+E5xj6KusUZ6Il8LkzVPLkaSpVfLb85si+223dR70vHk7smUvcgbpMAZ+d0wCPpq68mdL4vAm/6ka6bdPoVZPvnkHAA4+FXFbHzfEzU805x5Nv8AkTsq0Bl1hZ3dFNwCNpxnrU17bZ7C/wDr4vgaEfJhKkXEpHgNx4qjMTZpiHpJzznc1ACltPz8xj/bNG4GUtHl1fVJFjYK9w+0MeiRp1P1/WdtJcjXZI1CaE/AW5tgoGFHPAoMhx0Fjwby3HwFFAIdBhh2B7yLLfNAySftqXKnS3Y0r3JMdhHCgEF1bo3i7EE59OeP880tLl730/OY7S5DDpy4LNqlsoPJ90fnViSbew0xmYlLW4a52jl4kARP7RP2Cq0s2WB/udfyCaLUY5fdUJGBy+4P9q559KHtsi1GCXLcgNcuNwW6eQg+4hfI+vjjijdG7XX/AH/P+iK82sd+rS38cCPwI15wPXnA+J+FHtCjjyS7JLy/3uWlrfWdkzHU7+ZYy3Kphy48hzkeHT66um3ZEvZXs9OpCutee6lHs6G3tY5tnfHd3j+nXHHnTx3rSv7mWeKhGV9hLm4imZWMzuc8Ek8etexii0fNSdse9+UiKC4dvIgmlo3HqfIrGumiuu9jlYe7kn1z5Vq4vSJD5b2WRw5YhtwPH3j1rFwel12LTWpFtb3NzeIqTqXBxlnHOPEV4bhKz2VJDdft9PPZ2/RIJVYQllZmJAYcg8n0ppNNA2qPKbjGF5zg5NbMzPWdGt7HT9HtLeS3kLiJSxD43MRknr5msZ3ZsqoLqJtu7hEMLxYYk7pM+HxrTCnbIm9it918+IHU1uZlbCJTq1xJOAmxzGvPzQOnx8/pqY7qxs2mmrZPZRmSxWaTnLseTzWORe0aRexNabT4iA2nxg48eaikOwgvrfjZZxlh606FYj3sXs0s3scY2ozc58BnxooLM3HN7P7NEjswwpYsMZOMn6jn76Jrd0VCST3NxpOmQW0QvLkhnIyBnOKqMUkZ5MjmweqayWJSM4+HhSlMUYlC0xdiSeayZokJ3lA6BStnZ/F+BrDiP02b8P8AqIlWPcNeRi5YCLknJwDxwDXFgjBzWvkduZzUHo5j725N1c7pDAoOFGw79i/Rxx6VeabySuVfzSJxQUI0r/ix9zJArKkNxmJMhBGCM56sxOOT6Z8qMmm6jLZdv5YsalVyW7/Nh0N9apGiywM7A+8+c55P4VUMuNJKStkyxTbbixWvrXd7tuNufFBn76bzY72iCxZK3kImowBWBtEJLA7toBHT40LPBKtIPDK/eAXFwl1cCRU2DAGOPwrDNNTlqSo0xwcI02UVx2Fu9Zu5rz5Wt4o5G91HySoHh14r18cqikkeVNXKw2m9jZNB1O2nOqRXHeOEMcY9RyefCib1KmEdty51UgavcgdBsH+wK8/jIpTSXY9DhHcG/MAAChPjXJR0WWZ0MgjN0PoT/GvSXo7vL7HC/SFco/cPDaW8dgC0SPIdw3sOTyRmurHweKCpq2c2Ti8s902kEFlYiTa1ugOcAEnn7aa4TDXui9ZzP9xida1Q2N/LFbrHhW6MpOMgnHB+Arly8LjjLY9jhE8uJSlz/wC0G068kvLCOeRVV3ZhhOmAcCuPLBQaSLnFRm0jrnRdFnu5JtRt7hp2I5RsAgDjxr0MOqEFGWx4+WpTbQ2LStHt5Vk0+0lSRTzI5zgfXSz5Kg7ZWHG3NEuRx30eADhG+8V5iXsnofuFMpQ5V2XI5IOKFd7DdJXLkQZtShjwNzOw6BfD6a3jw2SXPb4nHl9I4Meydvy/2BMt9eD3R3Mfmc5/Otaw4+ftM5XPi+JXsrRH6f8AR0Vtb2+CwMshOBkZJPkF8aTnlyvTHb86lQw8Lwy1zep/z8F/kj3Htl2wUW8uwMQqBD1HX6a6cPDrGvM8/iuKycRLfZdvzqBWyu9jSC2l2Ku8tsOAvn8K3pnJTALk+dJCYnZaKymgv5LqZo3N0du3qRip6s9+SrFjXkaEQ6UBtFzcn4HH4UzMRk0YcNLdEf8AmflTEd3Whn/vH/qNSAq+zlmltZ+0FN8koGwY+bGOn1nn6qa2Rc3bouTcxmVY9pVyMg8KKTmlzIUW+Q9p12e6pJxy+wn6h+f1VO8uey+5Wy8wEbPJPvMTlceKEn7qqKS2RLbfMl90odWFvKR44iNVaFuZ2fVr2zvXgaO1BQE5nGwtyOvOOh4/wpQqbakvudMW5VGK3fYE/aXUbpIkuBH3RJCsUbYCRn3MfUfHHNONI3ilBS0qn+c/zmAGsExzNJFCzKwHcw96oVvPk44+nrVUpI3wwnk96XP57f4ZJS61AxSTezwqN3dhp0IYDoeMnwqXFJJnPO4yfbvfL/p0k13LDIIXiVNvSHazqfDjk/N8PU/Cpk2khShkitTIukvB7XcSp38rGGVSEG4x9MHdj45+zpTlvy6hJ7aU7exHt7t2DWcQJgZ8knoMdBnyGP8AOa34ZXmic3GS14ZOun+SUCO8Cll+II8q92Ea5nzzHt3WcEpk+bZ+41WlCTASRoAO8UKCOOMCj2ZKkyt0FihMsqrAA+7jC1E5RjF2xxtukau10+9jhCtCgPmZP8K+fc7PZUTPdtUvLHQpGkZO6nlWLCk5A5J8P6tSnbG+R5ukLzzxQxqd0rBV46knFaEHtiaNKo2LNEdq7BlD0FYN7mtEfUNNaAQ99MjhyQNqkYIA862wO20RkI9rbPe3sdsjKka5dnCYDY9PHnHpWmSVLYmK3Ius6etnriOkuXuItzcYBKnH0cfdUYXzRUzQ6Mgm08O0yphiuCBkfTmpyN6hxWxPMMX/AHwZ8hj86ztlUN7u2z710D9C0Wwoqu0NxBDYxwQ3BbvWxIcjhB16U09xURYxHLp88jxSSjLSIijqOcnI+aRtHPlmrhTW5LJWotdabpftVrq9zPHHHv7qdVZXAPzcgAg49etDXQSGs5f3vPmsGanAMeik/AUhka9ttTkRBYgI2fe3oTkVEtX7SouP7giWt8kEHtERaTcAzKMDODWea/Ceo1wNeKqJtrZNMXWQShguUVACXbPQVx44xk2m/h5nZkm4018/IsZtEEcsQ7ubuu7LSSrIpCkdePP0rrnw0ItLeq3fwOWHEzab2u9kAi0sNpUlw4Ibf7rF1GQPAZOOfw4rOOGDwvIzSWaSzKCEudPhisYnjdHJlIMneDpgEj6KWWGKONSi735jx5MksjT7cieNJhkjcLDAkgJYe8SCOOMZ9R16HNdHgY5J0t/mc/jTTVvYjzWVpbTFJRCrPEjjc5wp53DzrGccMJVJc0n/ALNYyyzVxfJv/ga+sktopGJtpCQEXC7SpIyDgLngetXnhGEW2k+nYjDOU2lbX3K0xxNy5jLeJBPP2VyLiMiVHQ8EG7CWccEd6jq6qSwJJLMB8B0FV61NtJ8jOXDxUW0M1KINrN3mYABl2kLnjYtacbJPJt2Q+EX9P5gliTIBnfGfBP8AGuW9zoa2NK65lAMg6+Ar6akfO2yO7WsNrbq8kgJY9ceGSaai29hOSUdxbVrMh+6maRV5J3DgevlUuLvkWpp7o8/1+ye3vJJ5Yp0hkcbHMakMdvgcc1z517TZ7HA5F4MYrmvPzNPo+i262Ma3O47ELHZJtHJJ6+Yz4eNR4EJtSfT6GGbiZW4x6/UsLTT9MtT3UUFwiKS/6yVyjZ5PJ9T04rbi9OVrLk3a7V/BxYJSwpwhtZWa2xtZ1WG2EyMNwAfhefGvKyYYa226XQ7FxOXSlGDkyilmuTNlktbcbMctnHJ9TVQhhra5HPky8W/ecYfNf9GwSWwuVabF4cHMSocEfHw+iuiMpx5RSXmcco4pP28jm+yT/wAlobu8TfJ7Fb2yNEF9+PcVTnG0DoOtQ5NtreV9tkdSWlKSSxpdXu/oMn1rUjIxitWLFkyzw4AP7OB4VtGGR7z28l/s58vExW2NN+b/AMIhJfapJfz7VUXUr4YlAGRgOcH9njqc9K3VrkcTlKUr6jbWfWEiiSCZljCs8fvLjA+cR6ffQtQlq6HSR6tHbyvJKwiWMM/6wHKngD18eKKkFSKkNkYGM54yaXQmrdF72P7OpBpDHULWOSV5mZSTkbcAZGPXNQt9z3ss9TSXRUaL5K09RxYQYHmmaZkKLKzUe7Z2w/1Qp0A72a38LWD/ANNfyooDyqz7Sa1HK6nU5cAYAOCAPTNS2aVaLDRdRY6o91cn2mcAbZpSWZfgfCiKJexrF1tjyEjOPMk06FYVdauDx3arx4A0AJ8r3LMBsU54ztP50UKzK9qJZGvBKZEjdowQwGCMEdD5nH30nSkb4ZNO1zKhe/W02yXKPFE7YKYJXPU7vXrjqQDWjbe50QhOdpM7vTpN4iO4lyuQATiN8e6fHkZB4H3UUk6RUdEWoN159/InW2pywxNBHae1QHJkMyklMgbh18M/jUyWPmmOaWW9TS6Lz/O4FbqVbJooYxE5OzfuXJPPRh72Pqzk0rTe/Izj7UHqbpFpqML2jqYO4t0uUAhhViqgMoyXzg54PHPh9NSknyRpimtFK7X8+RU20J0+4k1ad2jij5UMoO4ng5Hj1+H1UKWmVLqcuX3GmjR6TrN5qts8ltE3dK20YhXDfUKcpNdTlUY9i0UahGpbuHHr3YB+wVOp9R6V2Df8qSKC0MpB8GH+FFjpDl+UNnuxzqR1AGKdhVEeVdTbcVS5z0+dUjKHtfZ3cvZuaSdJgInjcb2yOuPP1prmhPkY3TjaprekF5QkUaJuc8Kr+8eT8SOa07iXM3xsb64BZElxngrMMH14PSsLosZNa3dqFe4DANkDc+7nx8a2wvdkz5CW1jeahLJ7PjMQAbc2OvT7qeXoKBD1G3uLLURFMymRYwfdOepzyfPijFyCTLrTdIvbu3S4ikiERJwrNySDjnioneoceRYLoOoDpNbL9J/Ko3KtDx2f1A9byAeeFY5opitEG+0Z4LqNJ5hMCpYbVxgZxijkUtxbRrew1GLvk7uzlVoXAOANylT9POforXG62ImrJHabEtqkful7mdFOCOQWyxwPQE1MrW7BbkUtyawLHBqAF3jHUUDI9/NttlKNhu8XkHnxopS2ZjxEpQxuUXTGaff6hHI80FyVWEB5NxJBGQACAMkZNVDHGLuKo8/1nPJbybruW0k+qFpQfY0hdye5ZWdWbnkE8jOOufKq8GNOLWz6GvrXEalJOmtgFtcXc9kkYkhQTSMZFeIju9uMePk3T8jWfqsHBwXJmkePz6lN1e65BlmlCRpLcwAxDdGI8Y3ZXJ5PvdTnp82l6pskpcjaPpGabcorf4j0vipDSaio3ne4V8rk4y2PEYOfPjGKXq00/wBQpekcdK4L6/8AAcWrl2WSW6kSSRff2yLwQeF6eXOenh1perzvU57i/wDI4qS0fcWbVoTC4F5dyNtOAScNx0x9lKXDTcWtbfzKj6Swp3p+xX/Kif8AYzf3f8a5vUsndG3/AJfB2f2/2KNVjDAiGXj0H50eo5O6JfpfB2f2/wBjJNVaeeWQW8py/mPID8KuXBzdWyI+lcMVSi/sKt7MSCLOU8+YoXBO+Y36Xg1tBlsdVuXB22UqsRwS4ODXrrIjy/GfSLI0sl3MP1iSMN5bDNuxx0HHSrWWEQc8kv2MdAnchiluVchgDuPG7r1HNJ54sF4vTGyvv9Pmu7OK3RCgSVpCWkLFifjWOXIpnTgy8Riuoc+7LODUL63t0gS1gZEjCe/ISeAB+FQppFOeaW+jf4gmvL9hgxW/J3Hc5PNRk0zmpchR9YSql9RpmuJIykotRkEb+73Nz45pyn2VmsHnvdpL5srU0uyW5cyPLL7obnCjJJz0rnlLM+TSHDheHjvK39gy5t3zb9zEuMbSu7PxyKcMcU7lu/McnlqsVRXkt/qMgsru6uJO5mnllkwXxznHTOa6FNvkcj4WXNyLYdmtXmO+S7CtkN70nOR0PFVqkL1fvL7Eebs3qNtFKu2SWOQ75O5fduPmR1qXKSKXCxf7mVaQQRjaGkAHGN2KnWy1wcO7F7u3xgqxB82pa2P1PH5/UdF7PHKhWFCQwI3DIpObKXC4k7r7mnsblJ4yscSxBP2U+aPh5U4SvY2kiXzjPBrQQ0jBJPj4eVADcLQIw3aPRtNmijkAWziXI72KEkM2echRk9K0hBSVvmaUor2mN0XT9F3G2XUFuZoxlhExUH1Gf8ipcJJXRF3uaFLLTWwoTew5AMpz99SBIawtHjAWJF5/iz9ZqZRbWzoQxrO1jG5woUeJCilCLjzbfxAyvan2ZoIpLaNX2ZVnbryQRjjzFaJ0zow1q/0Z+OGfvu49oikL4PebN245Azk8jHHFJO3SN1NKepbEO4u45tSN6skoCysqlTnkcD7ADVyVu0Z69Tc29ibbJIJFn9pMbsN0jBAG3FgMHn7fj1rOXKy5ZEnVLy6/llj/ANFUTsHVNrBOhwR59MDj6cZ58M1VXLmTGKknKTINxO1131xMwZ2A2+9lQMcKOpzwOvh5VaS5JF4Y3NKizsoWleLvUygVXTfgbmxgnHjjFN2mZZp63S5dDQw3V3bjZGqoD0WPav4UtRhpJ6TXmAXmZmP7vQfZRbHSOku7mNtgkbd1PvdP8aabE0g1p7ZO8cneyCLOTk/O9PhT6i2LEpx80UyTOdsLS4ueztxDbQPI7lMqgydoYE8fRTWz3BlBoXZW2vdJX2/TjHOrMO93MjMM8HH2dPChy32BI0mkaHZ6JE6WiyBXO5t75yalu+Y1sA7RTlVgTa2RuYAAnPhWuNcyZMd2f2xW11P3iqWcbve+aAvj9ZqcnMcSnv8AVl1K6M8EJeDYAkqrknHifux14rSCqO5L3Zr9LUW2nwRZIIXJB6gnn6+axluy0T1c8e99VIDu8bOMk0AVOrzPHe2rdeDkeY8qTGnXItre+0O2h33Ec85I5jW33j8qpOBMtTEe67KM/fLoCiQHgm3SNvsPFDlASjIE+s6UpCx9n7UseBu8foA+youPYqn3LG1s7q7Ac6RpVmh6d5Bub+7+dUo30E35k4aKmPemgU/1LaJPwNPQhait1js1PeWoihJLCVCpdFCnr4r8fKpcexGSOuLjZmLjRZdOlCXSzQO3CnAw3wYcH4VLbRguCi/3CCxtiBmSQ/SKWor1GHdgbxLCwgEsqTOC2MKRW2HG8stKJycLigrdip7A2/bA7BJu5O5yOfPnwFDxtVb5qwXD4e3WuY4zaWkYcICT+yXOfp5qNMrpiceFirf8jRdWOTttyw4xhSaT25sEsD92DfyY8XkAzt00keHuAffUucV+41WFv3cD+gjahtHu6co8s7R+FT4kP7jRcPl6YfrQhvrkj3bWEfT+QqXlh3NVwvE9MaXzQK2vr8tcYSIYlYkDJwML9VDzQXcv1Tin/agw1C8zy0Xwwan1iHZlLgeL/uj9x6z38wzGEYZxkKx5xnHXy5prMnyixPg+JXOcfuJH8p3ABhRZAc4KoecYz94+unHKpcosUuEzx97JH7iRLqc2O7iV92cYU84IB+0j66FkUuUWEuFzx96cfuMQ6hIiusKsrNtBGeT5ULInyTG+GzxdOUfucPbnQuLfKjqRn8ueho1pq6YeBmTpuP1f+hAt48YkEDFCCQwOQQPo9KWtVdMrwMqdPTfx/wCDGFwE3mFwmM7sHGPPNLxFV0/oNcPkutr+JEM5FxIPEKo+81UZKStEzxyxupE2ytPaQZ7iQRWy8licbv8AD1rSMbMm+iIGpfpGs9NU2mhWvtRXjvPmxg/Hq1apUR8TLXfbntfcsWF97OvgsEagD6Tk09gB236Re1unTK76h34HVLiJWU/YDScbHZqLHtRZ9rY/ehW01ZRyqn3Jv8axmmuZadiGUjg8GpoZyTDvUzz7w4zQBq9EdHt5HEYRS2ByTn6TV4yZFkQmfd6/GtBDM58c0Adn0FAHmMtnDcXG9zdo7clp5GdT8SpyPqxXoRhKCpx+hzY+IxN7v6gbzQ83QMV73iEe7sYyEj7x4jnr8K0UNTtqviGfiYqvCLKz0a5gUey2UqEc95t2H45NVLLhiqbRxqGaTtJmht76VLVBcIO9XgnfwfXjxry8mnV7HI9PGpafb5grm9d1LMqlQCRxmszQoLtbq/SaLuxsBHuiPBCnpux9efWmouzpjBxV/n/Sr1AfImnZX3r2YlE2nPdjHJ+ODj4n0px6sznPa3zZE7PK1ppFzcSWkkpadVj2kAphck/h0rTTaHhx6o7vqS0nb2d1jiLys3uICfmkZ5B68/lUatPI6cyhKFR5/f5DIIriW2eJI3kih5YkdSeM4JH0fT0qKSdmUYRknfPkWen6SWwtrbzPlfeaRMAnPPPr93iaUre48k99Wxo7TSLm3y/cK7k55I44A4z0qq2owlONJInx6fcFg7W4LAY5f/HFLQiNZIGn3JTBWJCepDdPhRpFqEj0nEwkmdCoPCqCTTSE2WS4RfdTj400IRnfHgKABFHkPvMcUgHCBvDNMAT2zurBcrkYDZ6UAZJuyutwyuyXMV4rEHMkhVxjyJzj6KtTrYmi10zRL1bZ0u1ji3HOxH3+HiamUrGtiO3YLT2ue+WSeIftLFgA0k2go0qWixLtRSPXNAxwhxz6edFAdyuPm4oAodZue7vgZFxAFVe8A+axJ6+nQfTSkNCgo6/zwX4ofvGaz2HucUHASZHYnAVQ2T9YooLD6jrWj9kbLvb5hPfuPcjQ8of6vkR5/cK1ikviQ238DCah+kXtRq5KW0wsoen6pRvPxPhV/EXwKGV9WuWLT6ndOx5y0zUth7j7TU+0GmSrLY6reIyHIHekjPwNGwtzdaD+mCSQfJva6zjuLaT3WuFTBHqw/H7qGrBGg1O0htGiubG49p0245hmzkg9djevkfHHmOedqjVPuVs8haMKGxn0B++olkcOXM2xcP41pukFsdOtZ7V5ZI5ZZC3dou8AFyRjk9T1P0URnKcbbFPgeHxzSq+rbt/EmW2m2skFwYlzsuO7Q5AyAD44PU4pLHrT3vc29jFKKUEtr5B4oLVri9RY03RvIqA5OBt4H2HHiKFjg3JV3LllyKMHfNL+QYFulzcwKqK6BmBbax27AdoBz455pKMVJxX5sNym4xm3t/3n/wACaW0RgkujEke6XJI/ol2jOD4YBNaQ07tKtzDJqbSbu0FsCVluwsaoTPjYBjbt64+IPr18KeJU38R52mo73sQbW42y6mN53PdhchuDk9OPH3QM+lS3Tl8ilG1F/Er7vb7RcyK4KrOUALEk9efUcVzZF7TfmduKXsxVdCfpl9HBYjeVULMxLA8/NwPtOK3wyUY79/8ABzcRBynt2/yFsLpMyu7Qd400jDEgGM4GRk8jPQ1WNrdvuzPMnsldUugO1uYQpcyoS0kud0oV9rEDJ5APiaUK533KyKTdV26bbCafqEMEECPLEpLOSOMgdck+HT/OaMclFJNhmxylJtLsMt7+2i02PdKomUkjnkEgkD4eg86IyiobvcJ45yyOlsRBcIk+5WTbDa4BDDljHjjzOTWWyd9l/g2abjT6v7X/AKFlnRJLp1kQoLYQx4cHdwq8D66Hs2/KhRTaiq63/LKnfGJZZp3CQoAXYnAwBWmFeyc3FyvJXYy+r65c9oJPZ4i0WnLwsY47zHi3p6V1paUcXPkQn7iyRdxCtiluw5AvlJAejjHpT0hqDfya8hw4BU+IpboezKlFm0nVEaNyGUhkYeI8KbqSJ5M373YuljulAAmQOR6+P21hVbGnMSJ903oo+0/5NIZuNNi9n06KNgQxG5vpq47IlkrjpnPxqwO3Y8/rosKO3jy+yiwKBvkCwbEjxNIP2Sxkb6q0lxOR85GceGguUQo1VVj3WmmXJQ5w2xYgcdetYSypvc2WOuQD5Wvbke5YW5UkAd7MeTj0FLX0K8MHJqk9ud1xpNs0YON0cmcfWP8AGmpq6E4FzGtvc24buFCSLyCADyK05mb2IjaXdR2fslnebLfGDFKgYEepHJ+nNDVl+I27ZVw9kpHKm9ktyUG1e6BAxknpjjrTbsUpXRaRdn44rUW/e4h3FgojXIz15xmh2+Y1kaVIaOy+l7gz2qysDkM5OaVC1snw6ba2/EVvGn8K0VQa5VVkxY8dOMUUS2OA9T9BpgOGf3j9dAHBcH7qQChT1oAfgAedMQioCeRSGECADgYApiEOPhSAUYApgLgAcUAIaYDdpPWkA3gePNAA3KkdTmgCJK/BwaYFDrvezafN3RPeL74x5jpS5DGwO3cJuxuKgnGMZPPhXO3uWuQ6bUF0y0kvGwXHuxjzY1UeewmebTtJq+pyXl024k4B8xW6VIz5smQQMSQoUbRk5OFQeZNTdlE9tImjW2eYSoLqQRW7MojErnoq7uT1HgKaixakde6Nd2c/cyxSxTeEM6bGb+FgdrfCk00CaZU3Fol0jBlCuDjpgj0NNMGiy7G6/JYXEvZ6/kY2VzxGSf5t+oI+nkeoqMkbWpDg+jNS0rYAfG9SVbHmODXHl6HpcH+4fHfSRW7xIcbmDBgSCpAI4+uojNxi0jqljUpKTOk1Sd1mVmXZK4kdQMAn4eR8abySdruJYYqmumwvytcl3cTlS7l22ccnr9wo8SVt2LwYUlXIHNqdwRM6SHe4OSoGTxihTk5XYnjhGO65DUuJo9pWSQEADIYjwxScpXZSjBRSdHG5lOR3knJyfePJ8zS9oLgudfYjQLIYh+rfJJJG0+JNNwd8hRzQrmF2yeKkfGjRLsJ58f8AcNIbPQfSw/OmscuxPrGPuNz4Ep/eFV4cifWcfcTePFkH9rNPwpE+tQ8xO8X/ALRfto8KQvW4dmNMij+kX6jT8F9xetx7DHnVVJ3jj0peD5i9c8iO18mcZBNNYV3JfGPojNaxqzajL7NAx9mQ+8QeJG/IV2Y4KKOHJNybbCRbLWzeXHCjr50PdgtkVsbNI0jSxh2YHqfCtFyIDTtIiFJlV4AQMxkjHlz4/CjnuBGtZDFdbf2TyR8Dipa2GmSdVXcsEv7SsV+ylHsNms7LaXPrWlAxXEUfs7d0VZSTg+8D9v2VnKO40zU2PZYW7q09wJMHO1VwCaWkqy/EMhPzlx5VVCscYmA8/ppgJ3APJ4+mgB3s6fvN/eooRkoHsbFQsbRRrhgcOAWB8z1+que21sdNI6bWbJozuZFIyFjiUsATjxPw+NKhWVz9o9y9zbRPKzEll5bdznkD1qtLfITkkFg0rV9Vk3XI9ngJzt6H6h0rSOOuZnKd8jW2lmttEqAlsDGTWpmSgAPSmBxZR6ikB2R4A0AJnmgB2eOKAF3DoAKAO3HIxSsdDg3PKj6aAHA+eD8KYhC/gCfqpDHDHXPPpQATII8aYhCT45oAZk5pAIWYdQaYxQ7Y4BoEdmTPAx6UACeSXn7c0WAJnYeNAAmlPnQBHkkbHAzQMrruRwMgUARDIM5HQjIrCSplozfaK7aadbZSdsQx/aNaY11Jk+hUxBY4ztHur09TVslGmtNDNzDPapeNZSQKp79UDkSkAscHyHujy5qooUr6F/da7qE7QR26I4iYSIvs6u8ZA4kO7hWPOAOfWlLI+gKCI95Pb9owZdWmlW5s7d+6ljfZE6nHvMp6MpFClqG1XIyd6m9La74zMpV8dGYeP0j7qloZntWUw3dtOhw4PX1HNNchPmbG21jvoI37hHkKDce53EmsHBXubRySXuughunbn2Nv/Qx+FGmPYfiz7sab5uncqPQ7BT0rsLxJdxvygYzkd0mP/FjH406J1MRtaJG1ruDHk12n50UwsC2rxeN5Zj//AKF/CjS+wrQM61bDrf2n/qE/cKNL7BaBvrtrjHt0B+Cuf/bRofYNSAnXrIdbz+7bufyp6GGpDG1+xH/WLhv4bYD72p6GLUCbtBZ+Htrf2EX8TRoYtSBN2ht/C3vD8ZUH4GnoDUDbtCh+bZSn+K5P4LRo8w1Avl0FsmxTH/nOfxFLw0GsE2sTO3EMKjywT95qtKDUAmme5Uqz7AeCEGMijkAyABCB5MKsgtLiNrrTHji5bqB54GfwqI8ynyK/TXVyUGGZhwCOvw/zzWhJKvI1ERJyneY3J05B6etCjSBuyJbIZbkED5owT6nrQ+QdTZ9mtMs9S9rS+gWWDYFUNwQxOcg9QcD7ay6lGl7O6B8hXV0IbnvbSdVKq3DqwJ644PB6/ZQ9xpGkU8cE0hjwT6GmIUs2OKAE3HxFAHc+AGPjQBiI+xkef1t7ct4cAL+FLSh6mTYuy2mwsC8DzHP9K5b7KdJBbLq3tILdNkEEcYHgigUxBwH8j9VFgOAfPRhRYUO7qQ9Rx60AKImHUD6KBDu7J8fto3GKITjwoAcID50CO7nHjQB2x8gDFAztjk4249aQCiNzx0FADlhOcEgetMAotx4sTToVhBGBRQDioxzTAbhaQDTECc4+uigFCgLjbx60AdjyAFADGQHrzigADQJnIxQAN4VPTg0ARZIl8z9dMCsu4FIPU0AUVyjxEmNmFJxT5jujP3cZaUu3LE5NNKhMiwkbFPGFOTj05/CpY1yNfNb21nrr6hcSOkbISrd5hGRgM5HiRwR8apCLM6VfWzrPYR+2wTgESglhnwOfwrNxd8h6l1K+7gttMYWk6Ca7u1aMW4Uvu8Wz5Z461ajXMTdlLrsa2tlaW6kFlDSe70wBtB+BO7HpTkCMpqoMrQqOqjcaUQYGX2gpGUllClcbQ5AyPSmICbeRvnbj8TmgDhZE/wBGPqoAeLE/uAfRQA8WTD9mgB4sm8qAF9ic+FADhYsf2aAHDT2P7J+qgBw0xj+zRYCjS2H7JoAcNMf92gBRpjeK0AIdNPlQANtOYdFoAE1sydVNAwTDa3HWhCZYWUynqSD9opMaEl0SJ23oxUnnAOPqzTUkxUN+TmByG56b2O5sVWy5sW5IgthDsjRTuPCqOpNRKVlJUbDTEbTrRUVA5J3OQ3Vv8OlSUXVreB854OOhpWBNF6ibB+0eoIosAhutzEJIAfVaLY6Q8XMm3Puv/Cpo3FsR57+SIjduX02Zp7gMXVQVBytAFhnnrVEj1IPhQARTQA4GgB4NMBetACYHxpALgZzSA4sAQOTQA/geNMDsBvGkMVQBwBQA7HHWgQ3cPPNKxjjtIxTAUHyJIoAeDTsRxbAzQAgJ8qAO5PUUwO2mkI7BHjTAQgmkMGwoAGwAFMCLIKAINxHnNAFNeQnBoAzt5CQScUCKN3a1mORlCcj8RSaGjWaJrOn3Vl8maqVaBRtimKlgq/uOOvGeCOnSheYNEzULGMvBDp+rrGrMpburpVBT4gfePjTdrkCsJdXel6UjDvVuZyCO6hfeT6M+AFHnjk1VpE02Y69vZb27eaYhpZDyFHAA6KPQVDdloAmntLIWfGWpWFE1NGwuDjBOfhRYUGj0QN0GfgM0WFD/AJKRAdwwQcYIxRYUEi0lZMFY8g+ORRYUG+R1UZMRI8wKAFOmRLj3fsoChV0+EnGFH8VKwokro8ZBwgOPKnYUDbTxG+GRFH25osKEbTHADb7cKT0P/wA0WFDktYBwcsfNVOKLCjmtY8e6rAngblIo1BQP2UE4eIr6+dKx0L8nwkLliGbwx+J4pJsKRqNL05Rp0FxNYpcI6yxqkOmJKVZQAGZsgnk5x44q0yWiFeaMg1TS459PW5jmVpTbCzW2kb5yhTtPTIB69KLCibcdkYH0a3hXS7RxLI0jKttuWFwuCXk7/hevpwfHinYqMxo/Zst2mvbi0tbOK1kikigtmlilMTlRh1WQ4cDDHk9DRaYU0StVsrqTRXht1sp7hZVlEgNpCQgVgVAjYlskqfoqXQ1ZTx6VqHyVumhhjnuGAjy2e7QdWwPEngfBqQ9zVWGiqIUk+S+z7u6L8652tjzIMnHwo3AsdJ0yG4vbt5IYk7leIozujyQw4JJz0yDnrTQMsE0ZLbT7m3SwMojkA7xg5YsBJjo2Ofd6YHPI4p0KyNpOmpLo0ffQXQMt9ErOdiK2QwO3PJHnjnNJIGw97Jtt0vptOEBhuIo+6ScOJEAOQQM4+aOfWhjRbRqJLHdGsLKNzTNFZggkcqqKSGbrjIyDznGKYjKX15LPOrCzFttQDZt2+9jk/T1xUlEAd7jkRZ/rIc0tgLrcC2c4I8jV0SEEhP7X20APD+ZoAeJOOD9tADhIPAmgB3eev20AcZkH7Y+igDu/j59/7KA3FEyEcOKVjo7vkH7XWiwocJ4/3h9dGwUxTcIFJ3AceNFhQ03kWOGz9FJsdCC4iXJLHpStBQ5b2BhkNkAdQKdoKYQXCsAQrYPQ4osVHC6TZuXcR507ChPbItuS32UBQi38J8/TIPNFhQ4XinkKSuPCiwoaL5WJ2xSfEkCiwobJesPmJn4npRYUNW9ZgcoAR5HOaLCgMt+yeC5POGOP/miwoab5cgyZyRwsfT6qLCgEtw0wYxQ3KkD90ClYUVyx3SyF5RKc+HA/GnYUDkjD7lZJM8EDAx99FjorZ7GR2I7lsemPzosVFPeaNcSNtS3Jz+8R+FGoKKv5F1e2cmK3LAnPBGaLQqZIW01ll/8AtzZPGSV5+2laGKukavLw8UcS+rfgKLQUyXB2fkhZWklyTx7q+VKx0WCaWY2yZH94+PHhRYUSYrVlbJdsY8B0+yiwDrZqfHINFjF9jVm97pjyoAX2fuEATeAT4dKAES2I+eScnjrxQAVbSFQAF6eXhSGL7BDjGARQI7uEXhVyfIjrQMGtmIWZ1XYCfA07FQvsqSMDJk+pPSiwokCFFABfIFAAHVd+0Heh8l6fnQA3u+MrnHwpiHxw5XHDqfPrSGWSXkCadBaS2Ql7tpCW79kwGI6BevSnYqHNcWkk+nyBSsdqhUx79+73i3VwfPxBp2FBrjXnFs3dHErSq3UMoC9M55YnODnjHAFGoWkqe+WG9N1ZKbQ5yixljsyOQCecdaVjolX+pve6SltE91OxkWR3nZTtIBG1cDgZOefIUWKiFLM0lyJZoiEGAI16Ko6KD8KBko3WmMoPyVIw8vbG4+yjbsLfuJHqhspXk060WFXQK6SN3ucE85YcdaYE75fWeV4jaKLOZi00ZbDu5535xgEHpxgDzyaTYUMttWW2ht0aKSRo7pJ25BG1QQAvl1NAHfKa+yMlvbLay98sqyRBgRtDeZPPvU7Cg83a23huLX2mSfvoo0DGSUKWI6kEoevx+qiwoqrvUflC7kuu8llDsSpd92FycDPpSofIjiTA/pR6YzRQE+V3jZAhUBh+6KOoh8crMcbiMnwxTAfNI0UfzmJ+NIY0O5UZdsk9QcUAc7sFJLOQPAtR0AGrc7iATjqeaQxxy3AOOMnPNMQSGAtzuHXHzaKCySsHu/OXOcfNooBTCWxyvUj5vSigDwo4BG8YXoAtCAKUZ1y8hI8gABQwAzL3UeAT1200I5rMCDf3jZIzwBTaFZGkd0wgc4JxSodjZGIRiC3HHXrT0oLZ0RJRSTnjNJjDhEcAFAfjzSAM8aqNoUAnxHhSeyBA2QAEnnB59aYAWjUsSMj6aQxqHGF5+unQrDxkcMR600hNnOiO5kZcnqPSigsVI0PvYOfDmlYCMA7FjnJ6kGgYAxh5Sh5xSAatsksg5I8OtIZGuYQk4RSQCPxoXNgyHx7XHBjO5d24npzihsCQbdCeenUgeOKnZMfQakCFd2PDNPUFDQArFiAcGqEPE3KgKBk460AFaMSLySKKA72RNpJJJofICNkyR8heRzgUCsftypyzYHkcU6AkmJTFzzUoYJEDMTgdaLAa6NknefICkpDoase/HIB65xzT1BQ/hW2kZPnQmIRmUcbOrY60wBhyDhQoB8MHj7adCs4ltxTjzzigZ2CDgMR8OKBHMpxgMeR50gOFvnkkcnyouh0I8Kg58xnpQI5UXIp2Am/DHbkH40hjyzbSQetMQKNVmfeBsfxKnr8aAHOpZcBiCfEUgI8WWLhjyuRkcZp8wFcAc85z50AGjGQc+FIYOSfu24TkHAIODTEKL2c8F8+p5oAZLO8h2PtZT4FaAOECquFJA9KYjhApGdzUg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https://ss2.bdstatic.com/70cFvnSh_Q1YnxGkpoWK1HF6hhy/it/u=3691291965,2287617687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119" y="2094908"/>
            <a:ext cx="5487877" cy="31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97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应用案例</a:t>
            </a:r>
            <a:r>
              <a:rPr lang="en-US" altLang="zh-CN" dirty="0">
                <a:latin typeface="+mn-ea"/>
                <a:cs typeface="Microsoft New Tai Lue" panose="020B0502040204020203" pitchFamily="34" charset="0"/>
              </a:rPr>
              <a:t>—</a:t>
            </a: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农村淘宝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应用案例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农村淘宝业务建模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data:image/jpeg;base64,/9j/4AAQSkZJRgABAQEASABIAAD/2wBDAAgGBgcGBQgHBwcJCQgKDBQNDAsLDBkSEw8UHRofHh0aHBwgJC4nICIsIxwcKDcpLDAxNDQ0Hyc5PTgyPC4zNDL/2wBDAQkJCQwLDBgNDRgyIRwhMjIyMjIyMjIyMjIyMjIyMjIyMjIyMjIyMjIyMjIyMjIyMjIyMjIyMjIyMjIyMjIyMjL/wAARCAFNAfMDAREAAhEBAxEB/8QAHAAAAQUBAQEAAAAAAAAAAAAAAwECBAUGAAcI/8QAVRAAAgEDAwEFAwgFCAULAgYDAQIDAAQRBRIhMQYTQVFhFCJxFTKBkaGxwdEHI0JSciQzQ2KCkuHwFoOistIlJjREU1Rjc5PC8Rc1RWSUo+LyVXSE/8QAGgEAAwEBAQEAAAAAAAAAAAAAAAECAwQFBv/EADkRAAICAQIEAgkDBQACAwEBAQABAhEDEiEEMUFRE2EFFCIycYGRofAzQrEjUsHR4RXxJDRTBkNy/9oADAMBAAIRAxEAPwDzFDvkbcgSdhsRugBxjofEjjPrWQrC6ZbC6kMORkRkg+QBBI/H66LHHcHPGZry6SQhYRk5xxGPAgfE4x45NPkAKGGCZYEMjYUHIK7S/OcA+GenNDYgkKm6vFaRQJQ6ngdVHh9A+6kNOx15HFBc90wUl0Ul2GRGccYH3nyPpTBslWmnLLYO17FKzRTbTGu1Thh6g45FFqrH8QljBo8mqWYt5L6PurhcIY0YElgNxOQcZwPQYpppsE9zbxaZCO0O7vj3vindED5vgc4rnjp8VqzbfRyL/wCTx5fZXRRnYkdkis6FTwdw48D/AI5pUwsKIIFuYU3p3jZwvQkY/MClQai2itlZGRlypHI86tITZPRQqADoBVEjs0xApCaYFJryd5pF0rdCn4isc/uM0x++jyvWFOnWSyQxQe9cMhMq5HTOKyxe1BM0m6kUvt0rMS1pZsP6v/zV6UTqY4XaD5+mg5A5jkI/OlpQ9TO9ptS4BtLiMee/P4UtA9Q5Z9MYcz3EZ/rRg/jS0BqQ5fYWUMmoqvOMNGwo0sNSHrtOQmpW5x5yEffRTC4nGG470FJ4nYccSqaLkFIkK2op1iBHngGi5DpD/a7tPn2hP9k0apBpE+Uh0e3Io1hpBtc2bg7rcA9fmiq8QWk9Q/Rdem57MSW7nLWtyy/2WAYfaTWkHaMpqmboD1qyRRxQBxYDrQBlu2uuJpegShGAmnIiT4mk3SsKt0eQpHdxL7qK/Hg2CfrqDSju8ujybaUfVQAJroocOrr8VNOmAgvBuzvCnw5waalJciXGL5on2+u6hbY9n1G5jx4JM33Zo1vqLwolinbftBGB/wAqTED99Vb7xRr8g8PzEl/SLr+xo0vVJYEFhEoI+BA61Smuq/knw/N/YPa/pE7QRqoe4glxxmSAEn4kYqb3K0bcy4tv0mXvAnsLSTzKMyH8aNQtD7lpF+kqzI/XadOp/qSq334p6g0sOn6Sez24LNJcwk/vxZ+4mkm30Bl7pPaLSdbd0068Wd413OoVgVGcc5HnTTsC04pgZrtpn5P00L1OqWwH940nyGuTNGR7zfGmITHFMQxhwaTGDcYXA6ngUANdAIyB0AxSAUpyaYFJrfZq11iPef1N0BhZlGc+jDxH21UZUP4mCn7O6nBqAsvZHeVuVKDKsPMN0x8a0tcyWjT6R2Ihg2zakwnk6iFD7i/E9W+741Dn2CjV7OOlZjEK0AN2ZpgNaMEUgBsuCCB8QPGmAuwEZHIPjQB5BBrV68lkske4SZDfrWPO4jxz6VjtuXbBRa22yGY2K73kMTHbGcghcjO0eZp0gQkl/p/dXTT6WoYShWxD87G7HRh5UJchfIVx2fDTxtbNH3WM47wdSB5nzo3BpdginQlvO/EjiREE5/XkAjAPIKeRooKVhptP0+61FbkTTRyMhdVLIQODg4OPLNLyBrqDg0+OxhHc3RZZCXPeJySDjqpIPj1roxN1siGkgqwwrdRvHNCD1ErRFSh8PAn6aq31iPbuWST3wvw0eqWrS54mMwwePNgKy0w13od9yren3ti0jvu0gxsmspx/VkhbP1EVpUCbfckDUu0sbq7aSJP2fdjznPT5rHx++lph3DcjjWpZ7u3N/bG2kXc1vK6uACD05HIyMH0zScEls7Dc3lo6zRCQLtOSGU9VYdRUoCQBxTA4imIEy0wKnWkzpV1x/Rmsc/6bNMfvo847UwJH2WWTeiL7b1ZN45U+FZ4P018y8vvmGGwnCyWbf2WX8K2IHyJgphYTlFPE+PD1NACpE5YHupP7MwYdKQCZnXql0OPGPdRQxGkwm5mI5x78NFBY1mjAXL25DDPKkePwqUuYNnERhyCsRIPP6zBp0Kx4QMrEI3QfNkBzzRQx4M0bHEl4vPUEmpStASG1G8UjN/Ovujhkz99PSx2T9AmbUNXS1nngmSSOT3TEA2QpIPT0o0+Qan3PXux0EdtprqihSZOcDr7orDhG3F/EviFTRqA1dhznF6YgEsnFAHmf6QrO5vLyzkWUCGNcKmOjE8t91c2aVSS7m+KOzZkCkqKxF/bkLnI74ZH0GpakupXsiJLdFgqSRyHyBU0XMKiOeS/VctbsR5hTRql2HSEa9bJ723B+P+NGtoWkF7TaMdxtgOMfNBqvEFpGyNYsCNjJnyyKamhaSFbQxtMymQhAThieT5VWpE0ThZRtkx3Xw6GjUh0PNjIASkyn4r+VO0BFmju1U+6px5NTVCK2LdI27lnY4AHWtJOlSM0rdn0B2N7Or2c0KO3dR7XLiS5YfveC/BRx8c+dJA2aIYoEZvtoQNP04np8qWv+8aT5FLkzReJ+NMkTFMBr8A0mMGo3kP4Ywvw86AOce6w9KAO8B8KAExxQAmD08KAExQAmKAEIoATbQA0rSAYyUwBmIZ6sPQNikB43bW7FrFiMKsrKxPGPe6fHnp1rF9SxkfdJaRYXvALgZZuPAdMdOnjT6iT5BtUt1NveMuCRMCQPDls59PWi+Q+hHeISXF8EjJZkQ7cc9UoYMWS3hV33tljaYIUZCjZyc+PTw+uhsRa63axfKNnIqghrZVzt4+a3505c2iJt6ivgjT2RQLdn2h8sqt7gyOfdPFawpXZKbaQo7s+zMYpcE8YZx3wB6H7uOa0uN+8MkWvs67BPbXM4yc4kKlhk/wBU9PwqU/apT+WxpXs+789yUX0M/Pt9QiPpPG3+8grT2u5HyHKmiMP1V7fxHwzDG3P9lhR7Qtg9orSLEsd2Z9ynvLZldcjHIUkkE+XTnpzUyut0Uq6Gq0DWUt0jinctu2RhupkUnaj/ABHzW9Mfu1n1H0NeBxQI7FMQ0pQBW6xHnS7nj+jNZ5v02Xj99GE7TQk9klMZnX+XKMxLlgMEdPKsOG3xr5mub3zHHT2WY7rpX5PLRLW7WxFh9ZsUBsAPZv8AoEBOYup29eKVu2AHTNLt7nV7e3lS3KPvJ2MyniNj+Ap3SYdSs+TwVRlhUZQfzVwBSsdE+TS3XSYrlPbAzXLRFUcNgBFOftpWFEO6iljEQLXQyvOYd/ietEFbfxEwep262urXdqZoj3Uzx5e264OOoq1urEEt7AS6fdzg2RWJYy2Qy5y4AqWx0BubQCZmWKJssfm3G0/bUwfsobRIudPuLd0BiuVJhRx3c45BUEeHkarbyFRddjLaVu08Yf2zasUp/WKNp9w+NUgZ6p2TZpNOlbbhO99z1G0c1zcGqg/iacR7yNCOldZziN8KYgMgyDQBle0VuJZ7Yc5J8/UVxcV78PidOH3ZHjWpG3+VbzDWxHtEmN25D84+ldW5kAWNNhZNvzv2Jx5etIYSE3CTKyNcqNw4DhgefHFKkIL7dqELHbdzr/HGSKKQ7Y5tXvAiM0to2Mg74uvT0o0oNTHLqUpJL2dpJn904/GpcEPUxReRn5+lsM9THNSeND1sQ3VmPnW10mRnjkD06UvCHrO9psDytxOmOu6P/GjwmGtD+8tZWCR6om9uACGHPlQoyQaos1nYbsoP9JY7i7ZStmSwix851wAfgCc1UclzcWTKNRtHsacitjIfigDL9tz/ACDTF8G1W1B+G4mk+QLkzTEDJ+JpiOxgUAUupa3DATDDsnOSkoDfMOQMcePJ+qufLnUGkjaGJyTZZe022xmW4hKIDlhIMAD6a1U4vkzOn2MjqX6Q9JtZO7to5rxdxV5I8Ko4/ZJ+dRq7BTCQ/pE7Pyj35LmE+TwE/cTT1eQUywte13Z+7yItVgBH/a5j/wB4CjWhbllBfWd0N1td28wHUxyq33GnqQB+QM4OD40wG7qAEJFADSQKTA7PFJDExkVQjtgoA8RMs7GJmO4x/MywOz6610L+0m33G+8EK92CocNhcHnHXrS0R7Bb7hZZZmWVnU++wZmQc5BPTHxNLw4cqHqkNluRJvXaI3aMByqkFhxyfqHHT0qfCh3DUxjPGzHcSrdz3eCfDbjNDxRfUNTXQsLrUY7ma2kUNH3UIiI3Ah+D19OaJYbbdkttuwClO6VUcoVycbNwJOPHIIHHrVwhKNiVJUKruFT9auc+97rceo55q/b7IexOtLiRLgbNUFvgnEmZBj1455rJp6t4L47GlrT7xbpf6jnEfai1k9JZW/8AclXS7E35hBNq0v8AT6Ldeha3Yn6wKXs+YX5ldDG8PdpPYJCkUjKLmFRuQ+ZKnkA+fHkelLathqyYksi3SMsYDiZThTwHJG7H9VhyPhUlI9MVuSOnNIkeKAFxQBA1Zf8Aky5/8s1nm/Tl8C8fvow/aq33djMCMuReocB9h6HxNc/CO8a+ZrnXtmaTRehX2gA44juga7NvIyJWqaXLJcWaK16CmnwdAreY59eKlLd/7AFpVi8Paaxg75yziQ4ngVSf1b9DTkvZewXuU8Oi6rNbxugsplZAR+rI+40q/NgsnTaVqSdn4Yn0+B5TfOyorsuR3S8jnrxQ47pBZTtFds4/kLEoMYhuckc+IxRGNPYLsm6y8sXaPUf5NesouZMFWBBGT0HFKPIHdhrK7jbSdV321ym2KHO+PJOZlHHJ86GmOyJIbaRB3oIPiXt+D9lCxySDUibrEdo8tvue3Jaxt8bgy5HdKB0NGlhZO7EwQL2oLR9zlrebGybd+x+6aaQmem9nV/kUgx+2P90Vy8F7j+JrxPvIucV2HOcRTAE65BoAoNajBu7QHz/EVxcT78Pj/o6MPuyPIdWtLhdTv1T2wIt1IF9wOMbj0HlXS+ZmuQE6dnSZrh2HuXKR7ZLUDrGxzx/DRYEKG1ilvLeBBZ75J1ReHU5JAHp40+gmCeHu5pECKGVip7u7xyDjoaQEg2twLS2l23YSRnUEOsmSu3OfrFPYAUFrPJcBAJixRmAe1HQKSeR6AmjmMBkb9veWxPkY3Q/ZSAM6bAhUQksgPu3G3w8M0MEKglaNyIpSRj5kyP40bASLG1lmvrZWhu1UzoCTaqw5YePh8aHy/wCgev8AZ+JY9e1CPxV5fq3LXPD/AOxL4Fy/TRr0FdZgExQBmu2a7oNHXwOrWw+1qT5D6M0JBIIyefEVRIuPcAJJ46mkBitesrXSmku4zM3e73MXenBfIOR5Hr9dcfFQVxdc2dWGTpnmdzqeo3wYXU7iPPESY59B+Z/wq444QeyJlOUubKuR55GB24UDjggAelamdDGkZQSSDTsKOWSRsYX4f/FFhQjy7Ww2Sw8BRQE211zUrNdttfXMC+SSkD6qVIVIs4e3Gvw8Lq07nydVf7xTrzCkTYO3/aGNg8lzFIp5CyxLyPoApb9w0osof0k6geJbOzlPlGXU/eabsKL/AE/thc3VuZpdJ2oOpW5UD7RUpvkDRKg7ZWlxMkMVjeSyOdoEIWQZ+IOPp8KtMlpmgR5WUFoSh/dLg/dTAymndktOt9NWK+hSa4Y7nk3sNpP7KnPT7zXVsiG+xQdpezsOkRpcW7TGBnCncS2w/HHQ+tRunuwM820F8MVweAcHb9lO/MK8jg3HEy+nA/Onb7i2FO9hkSKT4HB+rrS3Y9gjM7ldzhyFx72fd9BnPFFeQmCdembdX6/Nxx9eKK8gQmRgZtZBjyA/A0UuwwiTRo25reQjyZXx9hpad+o7+AUXlmR71rjHXDyr9+afzFv2Eaa2dWNugMiox7t5chuPVcipk3WzKXwNdd3Z025txFY2YzaxtiSEM3vLzkjGa83JmyY5tWezw3B4s+PU7uwS6tCSpfSLAkAAFQ69DkdG86n1ufZGr9F4+kn9i2TtpOD71jGfhIR+FNcW+xm/RPaf2JCdt1/bsXH8MgP4VS4tdUQ/RM+kl9ySnbazPz7a4X4BT+NV63HsZv0Xm6NDrjtRpV5ayQtJNEXUrloScfUaJcRjlFx7kr0fxEWnV/MptZ+TdW7PnTo9Ste8Nws2biORVwM8cDOanBPHjio6vsLLwvESlehlYujKSNtz2fk9N7x/eK6fHxv932MXw2Zc4P6BrvRLi4nt2hhsZljs4oj3eoKu1lzkDnJHI5oUoNvdEOElzT+h2naDqsXaGymawuI4E3byJ1mTlWHPOfEVTqnVEPYjwaLqMVpEJdLkBCDO+Fgc+uKrSK/MLNbyRafbKbVkIu3yoJB/mhznHFS47jMzaFU1CcjarYb+bcq/XxJ61avzJJF4yp2wu2C4PtkgJSRWPJP7JP2VnB7Da3LuOVm03UMu7fqV4MIBHvjyFOQyLp0bnT4A0N0Rt/7ZSfqNJpdKAsdRtlLwExXI/ksXIgV/2KuKf4xNkfs9BFF2ttwhTc1tccG37tvm+BFN31sRvOzYzZzf+YPuFcHBe6/idHE+8i5212nMdigBjLxQBRatEG1O0PORwPpYVxcU/bh8Towe7I8y1e2lk1rUjGliy+1S/Oba3zj19a7K7mSEhS4XQ7lBboz+2xcJcDGO7fx/CppAQoBcRa1YmS3uh/KYvdADge8PHPSqql/0HZAvZLP225EsEgPfP8+2H7x8QKe/YTJE3yWOzunM3dBu9uNmQyLu/V58OlICboQ0h9WTuLlgRBMABMD/AET54z4CopFWRBZ2zMph1CVgSONwNLagsnahpPe+zoLiJQLKAZlhGH93rVdtwsFY6DHNpN4shsyN0J3GPbgCQ548CaauxNoFPaWltremxQraoiyx7VNywb+cHQDg/jTmJHpeixFO2Gq8ttbe2D0zuUfhXNF//Il8DWX6aNYorqMAnhQBmu15ONDXz1e3/wDdSfIfRmhLjHSqJASSHFAGP7XsWgt0wSGZskeHArl4pbR+Jvh6nkQllWMq0YXCSMcgg+6a2cdyLY/vnKE4AIyOD4g0qHYAXmYwdrYPu8HzFFCsJHcIXJ2e9yxyOnB5pUOwYmtscqAARu4x0p7itHDuJCFLE5xxmgY5EhDA5DAfsnoefTwpWGwkkG52cybic8kfVTsKD29pO7MyOFhiwZHx0BYKDz6mk5bWFHqeh9lrJbVHw93u6z3QynBx7kfQ/E8fGlheqKlVWE9nRqbazhtFxEgBIwzHGT+Q9BgVqZkkdOlFAUU1kdShkh1BNsW/3UimOGXw3EYOc+FdGm95EXXIfbi5E01ncQ97abf1U7OGLKRyjg8kj97xHXnq1fUH3KPU+xkcpL6bMICesUpJX6D1H209xGR1DTb7TZu6uoUVmHHvZDD44qefQZDKHIzCh4x1HHp0oryFfmPkXPdkpGxC8bcDHoenNKl2GxoGcDu3U+jf401S6CG70xnM4HqG/KnaHTFEsf8A27D4j/Ci13Cn2Hd8meLkD44o1LuFeRIgdyzBWWU7G93IGePPNTNqt9xxW5p9fO64sX/esIT9hryOL/VZ9H6M/Q+bKoVzHoi0ALQB1AC0AdQI49aYzsA+A+qkFsUADoMfDigTSfMMlzcR/MuJk/hkYfjTTa6kPDjfOK+iDrq2op82/uh/rSapZJrkzN8JgfOCFfV9QlQrLdNIvk6q33iqXEZV+4h8Bw7/AG/yMGoTBizRWshJyTJaxsWPmSRk1a4rKupm/R3Dvo/qSE1lhE8TafpzI4wyi325HXwIqvW8vUh+i8L5Ng0utNChT2f08AdO7eRPuan67PqkZv0VDpJ/YPJe6VOUMukyoURY1MN864VRgdQaa4zvFEP0U+k/sEsbzSbLUI7xINU3IjoEa6V1wwweqg1frkf7TN+isnSS+5c6d2n0qwiZFivcM2feVDjjHgayw5ceJNKwy+j883e31LBe2WkN1a4X+KE/hmt1xUDB+juIXT7h17U6M3/WwP4kYfhVLiMb6kPgeIX7Qqa/pEnS/g+lsVXjY+5m+GzLnB/Qi3ckF5e28sFzbuiYyRMvn5ZrnzrxJwcWtn3KxqUIyUk1fkzJX2lawdRvZIra7kheeRkMcaOCpYkYwTXcqfL+TAjJYXkem3guLGdS13GwEunNyO7YZwB9v500pX1EVEFts7SWzrCqDK+9FG0Z6jqp4+NDT/EFE27x7RcDfID3j9UHmaPzkLr/ANI9+h/0Z0/buLd7JnbFub5qfR8fOpVD3CaHaWz3iGS3i3mFhuZArcxvnPx8fKi2Mgz6Po+Iv5Bbgl1Bw/gT6U22Ik3NnYd9bxs1vFGllAse+ZwcYPiKXT/gwlhZQyaXqSxyjloxlL3PAkOOo4+nrSVX0GV81pNbahYgNdujTpn3Y5l4YdSOV+NEqrb+RI9M0sL/AKS34/azJ9W5a5Yf/Zl8P9Gkv0kaLFdZicaYGa7XZDaERz/yvB9zUnyBcmaAnimIjyc0wM32hjLtZp+9Lj7RXJxW7gvM3xcpHjtyJQk77mDCO4bg+IlxW9bmYYQS4veSTG7gemEBpUNFcquxRSiEFof2R+0pNOhWLa/rCcxqN0W8kZ/eIpNBYB+7xJmJhlXzhvJh6U6YWFiRDdgLvDbivIGOAKTWwIVLdJJgO8IJwgGw9SpIpMZZW2l7bmCB5YIpU2BxK5XLHPHI8ePqqXz3H0LmHSO4iaSWS2mIjjKGC4WQAmYZJAPkeCR16VMvdY1zPWLAn2SLPXBP2mnw36URZffZMB4rczO3CgDKTXGnRTyK97qcDhiCA023PpwRj4Vr7PZ/clX2D6deWMl4scGr3NxIQcQytnPryoPHxqotXtf3Bp1yA9qdS1DRreLULNUliU7JoZOjZIwcjkH1qZNp7Akuph9a1qbWJYcIyRhd7q2OXPl8B0+mojF3bKk10ISAL/Qt83Hn+PWtNvMgIw/m/wBW65UY2k8/Hk8/VT28xMbhSoyZevXB/Kla7is7+jBEjA5xuK8H06CnfmUlYm9/+8Rn4j/GnfmFChpT+3C310bhsSomIfcXyFViSAcjg9KmcW1SRUKvmaTWjuTSm89Pi/GvJ4v9U+h9F/ov4/6KsdK5T0haQxRQAtAjqBi0AIeoosBaLELQB1AzqAOoA6gQg8fjTYDqQHUALRYHUxHUAcelAjh0FMEdgHwH1Uh7ijC9OD6cUCaT5h47u5i/m7mdP4ZWH409T7kPDjlzivoSV1zVk6ald/TKT99Wss1yZk+EwPnBD/8ASDVDw9yJB5SRI33irXEZV+4zfo/h3+37sZLq8lxEsNzZadPEpyEe1UAH0xjFWuKyrqZv0Zg6WvmEttVt7ZgyaPYqQNv6sunGCP3j4E1Xrc+qRm/RcOkmI13pUoUSaTImCD+quyOnxU1S4zvFGb9FPpP7CvNpUjhlOqW+I1i2xtC4IXOM5UZ61S4yPZ/UzfovL0aYOGHSY7a5hF/cfryDmXT4yBht3IVhmrXFwu9zN+jc/ZfUhTaHp095azrqdiO5kV/etJojwQf2SR4eNN8Tjkqv7Eeo51+37mxsLvT4tcurxtTtO6mDbRuIYZKnnIHlWUZQ8Vz1bMUuHzaFHQy+j1CxlP6u9tm+Eq/nXQskH1Od4si5xf0JAZH+Y6t/CwNWpIzaaKDtVazT/I3dwyuE1WB32ITtUbsk+Q9aHyBcmXpFMQF1FAGf1zAuLMYJ9/jHJ+corl4j3ofH/Bvi92RgpZ9Ma2cXHZtmPcTFjBcjkd7ggAr+0eevFdD1WZ2S5rbRY2uw9lfwgpJNIRtYN7i5I5HgR9Iqfa7AmiqitOzcrwmO5vIz3ltgSQHk7CUHBPh1pan2DYZBpGkwtCIdSU95DGiGQFcqzllblc8k7fjQ5eQ6BTdk4ZUmSHVrJmKTrzKgwS4Piw6Hg0a0FEleyF0l4ZgYpEEspwhz85AFHGfGjVF9QoNbdlb62uC72wbcyjk4wO6x4jj3gfr8KdoEmRpdMnXUoJWhEaNLbHG8HaArZ8fOpa3H0JOnQhbScjnNta5I9Z6nJ7kvgxx95Hptlg2cRGcFafDr+lEWV+2w+ePGtzITPrTAp7W9vzqV3FOIY7OEgJL7wL56cn3eOh9fCtU3zZNKiRcSaisqiCG3lQnDd5KyMvrjBz9lP2gVdQWt20V7pE1rNNFEXX3WddwDDnp1qZ11BX0PNZl7i4SJ7eMsgKlU3Yf1PP0+FJSjzKaYjSRAhmtCqrywDvgj6c4o8SL6hpfYXvLYfOt5l/1v5rRrj/cLS+x3eWvnOp9WU/gKrV5oVeQOSQEDupST4h/8DT38g2QPdcEcpE/9o/lRT7BfmKGlXjuI/oYflS0+QX5hYrv2eYXcsGO4VnyNpxgf58KjJtB0i4vfmaXVW32ejSfvaeh+015fF/qfJHv+i/0pfH/CK6uQ9MWgYooAWgDqAFoAQ9RQAtAC0AdSA6mAe1tLi9mENtC0sh5wo6DzPkKuGOWR1FGeXLDFHVN0i1GiWdr/APctWghf/sojuYf5+Fda4SEf1JfQ82XpOU3WCDf55EfudEkuHhS6u41Bwlw6BkbjqRgECpcOHb0qTXmaRz8Yo65Y18N0yHe2ktheSW02N6HqDkEdQR6GubJjeOTi+h24csc0FkjyYCoNR8SGWVYxgFjgE04q3RMpKKcmNHNSUKwKfPBX+IYqmmuYlvyJNzp15aQJPcQPHE+NrnGDkZH2VpPDOCUpLYxx8RiyScYStoiKcgYNZ2bD1VmOFUsfIDNCTfITaXMQgg4IIPkaAsQkedAxaBHUAJ40xDqQzqYqOoAQ9aAFosDqYhAAc5A+qgQ4ADoAPhQDVhkuZ4893PMv8MjD8aepmbxQfOK+gZNV1GP5l/cj/WmqWSXczfC4X+xBl1/V16ahP9OD94qlmn3IfBYH+0LDrOpXl3bxSzq5aVVBaJcjJA4OMin4kpNJsznweGEXJLp3M5dM0V3dQnumCSyx8HqBIeOnA8a9eCqKPn5Pdj2vJnZiWR8oy58wQAR09Psp6V2FfmAjKq0Z9mB2PEwBx1RSFzz0weaTguwWyM8ERngkKyqYo4EUBeojfcPDqTx6VLhFjtkm5ntZ7a5ieFFaXvuWAwu85x9Bo0b8x6mHtrmwjmmk7tMyTNICFBOCFH4VPhsV7kgX0YvGkinkRDJuGGZeO7x4etDx+Q9QC11PUY5hvv7gr3kHz5NwwFO/rnx61m8T7FavMk29zPdRS+0SocR2uBtRSW733s4Azjy8Kzyxaxy26FwftI3tkAbOHBDe4OhzVYP0o/AjI/bYfacdD9VbEDdtMDz+/wC2aXdrJFbxWksUgKMjToSQeDwzACnKTkqBRSKnS+0HaLT1SKC0ge0Q+7G8u8lfLdvOD8Bj0oi2uo3TNla65ZarZut/Zy2zBfeinXIP8Ljg/YatzVbk0+hidUs7Gx1NI7SC5VZCSVJJ3eICsQcnxPWphJjkgJ7gf0dypHXJXj/ZFaW+5NeQ1ZIQOZpQc+Q6fWKAHB42+bcOf7Gf/dS0rsgvzOIXn9Yp+KH/ABo0Lsh6n3I00MZbJtkkyc5U7fvxQopdAt9xBEg/6uwHo/8AjRS7BYWONCHASUAxsOWyOh9TWeT3GVDmajUhjS9CxwPk9R9TGvM4z318D3/Rf6cvj/gr65T1DqQC0AKKAFpDOpgd4igQtIYtAHUAGtLWW9u47aEZkkOBnoPMn0FXjg8klFGeXLHFBzlyRoteaLQ9JTS7WEs1yu6SUNhuCOSPXw8Bz1r08zjgx6I9T5/D4nG5/Enul08u2/3MopOfdjCL4+B+yvMdd7Z9BFy5JUvzsWmjaaL+4Z5m7uzg9+eQ9APL4mtsGJTeqXurmc/F8R4MajvJ8kD1W+Go6lNchdqMQEXyUDA+ys8uTxJuRpwuHwMSx9v5IdZm4ez/AOmw/wAYqsfvozzfpsCh+b9FSjRo2uq6t399Z2+nizu2mypZ0Em3kfUMZP0V6uXO5TjHE07+Z87wvCaMc55tUa+VkntHPPZaas9uYvdkCsHiDAg8Dr0rTipyhDVEx9H44ZcrjO913orbI22p6Bc3WpRWi93kLJEgR1OOM48c4wPGsYSjkwyllo68qyYOJjjwN79Huvzv2I/ZSG1a7Sbv5ReIr5iCe7txjO76ay4KMNV37W5t6VnkUHHStLrfrfwG6pYWEurzs2rRxSPIxkV4z+rPlnxozY8TyO518h8LnzRwRrFaSVb8yfpOk28FrqEftVrcl0xu2Y7r3W5OenXP0VvhwxjGS1X/AIOXiuLnOeOWlxp/XddigsYLWDWO5vSJreLdvaPLKcD53HO2uHHGMctT3S/Poepnnklg1YtpOqvn8PiXsHZ+wu4LmSNSizuTaFiQVUDrjqQTk8+GK7Y8Njmm115HmZOPzY5Ri99PvfH8+9lMLHRzcdwNUm7wnZuNv7gOcc8561zaMF6dT+h3+NxWnX4ar47iDQrv5WbTt0YlCFwxJ2svnS9Wl4nhlevYvBWfeuXmSIezN37Rtu3jt4ecyd4p+HGfGqjwktVTaS+JlP0lj03jTk+1MHJ2euO/ZLae1nUH3cTqGb+zmk+Fd1CSfzKj6QhpTyRa+Tr6lZcW81rO0M8bRyL1VqwnCUHpktzsx5I5I6oO0DqCzqBHDx+NUIdSA6mB1AjqAJmkru1qxXzuI/8AeFXD3kYcR+lL4MobyXvLu4YGJtzyHDerk48ePxr248j5aXM4sHZuYG4IztwTwPTg/lTryFfmIqcj9WOq8d5jw+PTz9aAG7TuQATDKpwCDnJ8TzyfHy9KLAcSAjHdKvXllyBzjy8OnrRfmOhB3Zl/nI8AsOUG4dPXr5/RR9AHi0MpZo0SQA8sEPl44BoryCzhYThC/szqgIy24gD6T4eFFeQDTZyqBuimXIUjJHIPlnr6+VJ7LqMMthcgApBP8UIP3Uk7XMVDRNqNvF3gubmNGI2s29V59c0UgokjVdUUY+UboY8yaNK7AY4JAGJF6oPmyL+VPbuLceFUji9tj8UX86d+YDhAzHiW1b4L/jR8wDpHPGxaIxdcqdzA/wCFCVBZIW41FTuDc+YmcH7qdC2F9rvxL3hBMmNu7vsnHlkijT5DvzGXEs90oW4tzIPIyL/hRp8gvzGRnujkWbf7LfjSryC/Me0oZSDaSr6qmCPqNOvIBgZAQSl2PQq+KK+IB4J4hKDvdAAdxcMABjnJIrPIvZZUeZptRJbSNCJxn2Mg46cSGvL4v318D3/RfuS+P+CtzXKeoLmkMXNAC5oA7NAxc0gOzyKYC5pALmgDqALbs5fW9hqyy3J2xshTdj5pOOfhxj6a6eEyRx5LlyOH0hgnmwaYc7sJf6S73U1yNTsZlkYt3r3ADEeGR6dOKrNi1SctafzMuFzxx41j8OSfwKmaNYjhZo5T4mPOPrIGa5pJLk7PQhJy5qviau909X0i2tbK+s4rIDfK0kuDI3HJx1+H5V6OXHF44xhJKJ4mDO1nlkywk58lS5IoJYNOtvnXj3bj9m3TYn95vwFcbjij11fZHqxnnn+3SvPd/Rf7I1yjxTlHhEJX9gc4+nxrOaadNUa45KUbTsdZ/wDTYf4xRj99Czfpy+AKDuzJH3pYR5G8r1x44qY1avkXO6enmbfs6mkd7OdOWZ3jADTTDkg54HkOPKvW4Xwd/DXzZ876QfE1Hxmkn0QDSLtNd0+60++lLSli+QcErnPHwP2EVnw+RZ4PHN7mnGYnwmWObEtuXz/6VWv3lt+r062sjAtqcbmGD9Xl45PWsOLyJvw1GqOz0fhnTzzner8/ETuyclrECu/dd3DMCuPmIgzz8T/nituCcFt1f8I5/Ssckt69mNfNv/RF1zVFbVV22yC4s5z+tP7ag+6CKy4jN/U2W8XzN+C4ZrDvL2ZLl2vmWllqbatbatctCsW2AIADn9lzyfprox5nljOTXT/ZxZuGXDTxQTve/ujMaVfXFheI9sod3xGYyM7wfCuDDklCScD2eKwwzY2pukt77eZp4yLO6vO7mMUaTpBDJJE0ixrwWjU9Bljj6vSvQXsSlTpXXK/l9TxZf1YQtW2m2k0m30b+W4mtQqksywjT0RIgzo9v+sGTjIYDAz0HrVcQudV9P8hwc20nLU23zvb6fyM1u/8AkvtJDciISE2xTaW29WPOaz4jL4WZSSvYvgsHrHCPG3W/+B0WlRXt6xu9ItlVyzNLFd7znr0B8aqOKM5e1BfJinxMsWP+nle3RxoGdLt7K+EkehXsixPuSRJgytjxx1pPDGE7WPl5lLiZ5cdSzRVrdV/kz+q6gdT1B7nbtUgKi+IUdM+tcObL4s9R6nC8P4GJQ5sh1kdB1AHCmIWgDqBHUwOoEWGh86/p/wD/ALCffV4vfXxOfitsM/gZmS4DM5aVBuBOCOMbvj0z9te3F7I+YktwjzB2f9cjkqR76YJzjjxx06+lOvIkRRyPcj6g9fIY8unh6nmivIBNp7xR3b9EHEnH089fM0fUBxBCMwWUYJ94HOOfLH0UX5hQx3dWYB5wfe4VCWHI/wA/HFFjo0fZVJYYABq6Q3U591JowzuD72CMg5FLYGaq/wDaHjRBc2yQlcTCZMlvIg5wOfjT5CAXq6df2rRTmR4baVY8oSMvwMAjr84A+vwpXaBbGY1vTobHUTBa2sboI1Y77nDZOfAn8KOQ9ipdJkgiPcTKWZQG3htxPoBwT9lFi6ErN0ONuqj05P4UDod2et7e/tnkngtJDJeMCqLkIhQkByT+qQHGHXJ8MVd0uYug3s9plrf2KLd2UbZmlE1x3bMoQR5Xa4PuEHklhgjpnpQ3sHQyqwyMoJtLc+uf/wCNLcLNbbaDo9xpEV/Jp6x5jkaWSWZimVlRNzbV3c7jgKODjPnRW/Io5+yujie5thHLDLELh27yQb4xGw2jYPngqclgeDgdeKFXb8sEJL2Z0NYXuVu2itw0yRk3q4lKFNp3dFyGJK4yMUtuwgQ7LQGO4QTXcd3EJ2aI3CkRd2AVDYOTvByGXjH00woHedmDBN3Vve3UhjuWtpmf3VRljEhfPPuBSeT5etG355CoLH2UMuoXlrFqs59ndF3dwD7rJvEjA/NQdCRk58KG67jobB2TvbmO3NvqCu8whbmLCAS52kPjDdDkDkUWu4qKjU7OSxgG+8SaK4tWmhYRldyHIzg8jkHjFRN7DS3LgMW7K9m2Of8AoTDn+M15fGe+vge/6L92fxX8EbNch6ouaBi5oA7NAC5oAXNAHZpAdmgYuaALHSdPTUXnDzNEIkD5Vd2ecedb4cKyXb5HLxXEPCo0rtk+Ts3sZALpssHODGMjauT0bHp1rZ8Ik+ff7fM5o+kbT9nt17uuwx+zUqyqi3URYsq+9GRjcpYHx/dNJ8G7rV+VY16Si1bi+vXs0v8AJH+RJXRGhuraXeEZQpYEq7bVPI6ZqPVm60yTuu/Xka+uxTalFqr7dFb69hkmiXMULzB7WRVVnPdygkhTtOBjnB4qZcNJLUmmVDjYSko01yW677r7ApNNvYhmSBhyR1HgOf8APx8ql4ZrmjSPE4pcmNNpeOA5gmfOPewWz5VPhze9D8XEtrQlpkX0IIwQ4BBogvbQ8rvG/gAB4HwrM1ZYaTrM2kTvJEEdXXDo54OOhyOhrbDmlidrqcvFcJDiYqMtqFvNWe5uYp4YIbN4slTbjack5yT408mZzkpJVXYWLhVCDhJuSfclHtG1xGq6hp9pdlRgOylW+ytfWnJVOKZgvR6g7wzcfuRtGvRp9+L2SKR4lDISi9CRx6Vngn4ctbWxtxmLx8fhRaT25+RH1C5W71G4uEDBJZC4DdQD51nklrm5Lqa4Mbx4owfRFgurQWmhtY2cbma4GbiV8DGeCFHw4zW3jKOLw4Ld8zmfCzycR42R7R5L/YzQtStNOuZJ54DJJsPdODnacdMevTPhS4fLHFJuSsfHcPkzwUIOl1/PLsGsNfWG1lt722Nykk3f5D7SHyD94zVYuJ0xcZq97Iz8C5zU8UtLSr5FxbaomqmaUpZQxyr3UglnxJgHIPTGOTgefjXXDMstt0r23e55+Thnw9RTk2t1S2/9lZq0ttrOvMFvYoYUi2iaT5rEHJA+v7K580oZsvvUu52cJHJwvDbwbbfJcyVommwWGpLc/KdhKgRlwkmDyPWtMGKGOerWmY8ZxE82Fw8OSe3QsBZn/lQiO3na6ctEy3ABAI4B8sHnitlD3+TvzOZ5v0t2tPPb8v5mNuraWyuXt5wBImM7TkcjPWvMnBwlpZ7+PLHLBThyYGoNDqBHCmAtAhc0AJmmIUUAyy0AZ7Q6eP8AxwfvrTF76Obi/wBCXwM33MpTK94yleD3ZIPP3V7KnFJbnzDi75HSnl8u53KR+sTk9OCc9PyFNNPqhU0MUID1g+cDyv8AVxnp9GPporyCxyqDIhCIRhOjkL9PTp4nx9adeQrOK4Qna3xDgnr5Z/yKBgZgcOvdzS9cRggePHOKL8wotuzmpabpMMotdPmOpzthSylyPMMQPdA8h14pJg0bm9jW4tZUnniis5YRGWkUBgxPX3uOnQHnNN8txJ1uVsgisrm3srmH2LTbMCSKQHCSuOmeuMZJwec80VSD4FFrN3b3+ozzwvZyRkAKXDhyAMeg+FAyslRQsIWKHJYAmKfJPHRsngeZpWHQY8QDn+SfVer+dFgUJhz86xgb6R/w1VeQrO7pRkewKM8EKy8/dRXkF+ZwijBH8ikX+Fx/xUUuwWSI7ia3kBhN/EV3bTFKwAz1xhuM0qXYLHjUbpbdoBd6qsTEsyd5IQSTk+fUgH1o0rsFsK2t3rSiWTUtQZgrL+tTeCG5YEFSDkgE564opeYWzn1u7kjlWTVrhu93h2kiUthsbgGKZAOBkA44opcrYbjpu0F7OqbtaZGQlt6IqMzbQu5mABJ2gDPkKNu4b9iSvarUDP30mqWk7745V76JSEdBhWX3hgjJ9DnkUbdwvyGxa/cpbiFZNNdC6PLmMjvSpJG4B8Dk5JUAk48qK8wsga7rV3dtEZu6aAQNANjsxXyJZiSSSx5P4VEr+o1uXoO7sp2bPlaOPqevN4z3l8D3vRXuz+X8EauM9YWgYtAHUALQB1IBaAOoA6gZP03U200XDJGHklQIpbopznPrWuLK8addTm4jh1n0pvZMsU7QrM8RuE7ra0hPdqWGGUDGM5OTkmt1xVtOXny/9nLLgHFPQ75c/J/AmS6/YNd20qSSKiyKZAIiM4Qrk+eM1rLisbkmvzajnjwOZQlFrdp1v5pkNdRVHty2pW8kaSRbkjszGxRXBxnHQcnFZrMk03O0mulcjd8O2pJY2m0+crVtV368jru9MkEyR3ulmNg6ARxur7GbJAyMc9TSnktNKSr4PlY8WGpJuEr2e7VWlS6/QMb+1IYe0oHkaQjb0BKkA+GM8fTVPLCqvnf8EeBk56dlX8lNbSQpp7pKgZXmGQMbl9w4YeoP19K5ouKhT7/4O7JGTyJxfJfLnyYOyP8ALYM/vipx+8i8v6cvgMt+776Lvf5vcu/+HIz9lKFWr5FZNWl6efQ1Vy99H2hjVowdLa5iERMamIKcAbTjA8elehN5FmV+7a+B4uNYpcK2n/Up3u7vrY2KyWJV7yzUA6uUxJF+wcjHI6eXhTjjqrj+7t0Cedyupf8A+d7Pr/shahDFLpkzxWsSSxag1vH3KYJTHAOOvP01lljqxtpbqVbHRw+SUcyUpNpwTdvr/gdp80Cdn9Rjms3PdtH3q98yl23HHGPdI9OtGJpYZpx5V3FxEZy4rHKMud1sttvvYsOk2xtBHcd2ly9o9ymxn3ADkZz7p+FOOGGmpc6vr/6CfF5NeqF6VJRfKv8AZ0mkWgEtogkFzHYi674v7rNjJXbjpjxpPBDeC5pXYR4vLtkdaXLTVfe+4/VrGG7uZWiZkuUso7goEARhtGenO7xqs2OM5OudJk8LnnjglL3XJrnvz/gBL2fcW5aNnWdHjR4pGQ8ucD5p469D4VEuF9nbnt26msePWrfk03avp8efxQC90mO3gnlguTMLaYQTBo9uGPQrycjPFRkwKKbi7p0zTDxcpyjGca1K1v8Az5gk04CzhuJ7uK3E+7ug6sdwXqSR0HgKlYVpUpOr5FviP6jhCLdVfLr/ACPk0a4jhZ2eHvERZJYdx3Ro3QnjHx54pvh5JXe63ryFHjYSlSTptpPo2vz5jpNAvImdT7NmNgr4mX3M9Cc9AfCh8LNXy28xR4/FJJq9+Wz3rn9CBPFJbTyQzIUkjYqynwNYyg4txfNHTCcZxUo7pjM0izs0COBoAXNAhc0AdmmI7NAFloHOu2nGfeJ/2WrXD+ojl4z9CX51KW3s2eFHSGaRSMhkcAn6MZFeyntzPmHzDNaTKB+rv1H8OfwoqL7BbBshUYaadfSSD/Gl4cX0Q9Uu7GbY/wDvMB/ihx+BpeHHt9w1sRoQV4a1bkfNLKfuHFPR8fqGr4EW5gmy4hSFmCjAMuEPwJPWjS62bBNXyLzRdT163hS0stEWQE+9OJV2RnHI4PTPmaasTSNmIIpruKW4wZhDgwMwYDJBLYPrxuxTJI81zJo2nBphcX+6QlmjjGEUknkfugceNHLkVVsxGs6jbX980lnDCkO0Ko2BWbzJx40nuMr3ZjtJg6fuPxRQiuuGXv2ysS9OHc56fGih2Vy32mnpHMPgW/A0tUewqYQXun/9pdL/AGn/ADp6ohTHLeWPhe3C/Fm/KjVEVMJ7XZ7iRfuvpngfWKNUe4U+wourY9NUH07Pyp6o9wp9hwni/Z1KP6QtPUu4V5BBKT0v4T/ZH/FRfmKvIeDMel1bn+yf+KnfmAu2c/t2zfQfzot9wOMM56xWrfX+VG4Ee8snmg2vAipnLdyfeP2D41lltKy4U3Vl/bgp2S0BWlEhEcwznp+s6H1FebxjuS+B7vorlP5A81xnrC5oA7NAxc0AdmkAuaAOzQMWgDs0gFoA6mB1AHUAdmkAuaYHUAdQAtAC5OAMnA6DPSgVFPr2vajp9zbiC5kG5d5JYnkH3evlzXbw0VNNyPI9I5HhlGMElafRFbb9rtZaVY47oqZJVc4A5fPDfGuh44xTa+PNnnx4nLOSTrtyXJ9DaQ6le2008kNzIjzH9Ywxljnr8fWvOjlnFtp8z6GfDYppRlHZcgsWtX8MUcaTjbGhRd0asdp/ZyRnHpVRz5IpJMznweGTcnHnvzfPv8RPle8NobbvE2mPuS+wbzH+7u64o8eenTfl8uw/VMWvXXW+e1967hZtduplkykCSSRiIypHhgg/ZHPTiqfETafLt8iI8Dji1TdJ3V7X3CSdoJpO/cWsCTTlGeVd2S6EENjOPDp0qnxMneyt19iI8BGOlam0rpbcnzQk2tJOGQ2UaRzTie5VZD+tI8B+6KJcRq2083b8xw4Nwp690qW3L/YyXUba4skt5rWT9QX7gxygbVY5CtkHOPOk8sZR0yjyutxx4fJDI5xlzq7XVdV8SRNrcUsVzIIZBd3NutvISRsAHVh45OOnhVy4hNN1u1XkZQ4KUZRja0xba779PkPvNYtrn5RKCQe0SwOgZfBOueeKJ54y111r7Cw8Jkh4d17Klfz5Ffq9zFeatc3MDMY5X3KWXB6DwrLPNTyOUeTOrhMcsWCMJc0iFmsjoFzQI4UALmmI6gR2aAOzTEWGjsV1NGABIjmP1RPWuD9RHLxv6EvzqZYMAq+9djgf0IYdPga9rp1PmDvaVXpeMv8AHbkfcBQAVNTmUe7qkY+LMv8A7qWwBRqd4/S8t5PjMT9+aKQWON5ePgGG3kwQRgoeR/ZFFBYySa699zYAuy4xhSBjxABGKKHYODXNX0yzeOyg7pmAX3YTwM+HvHHWpaY9i10rtg2nWLhrCWS7ZixlmDc+hIBJGfWhNoGrYHRe195YI6z92UJO1HZsA+Y4GOfD7qStMHTIE18lwWaW4tnkdtzZAAJ+GaoVgsRt81LY+qyYpBZ3syNyYos+vP24oCyp+S4SP5pfqpaUOxDpUWf5sfVRpCxvyTF+59tGhBYh0eI9Q310tAWINIUdGcf2qWgdiHSM9JZPvp6BWNbRmP8ASt9Kj8qNAahh0Rj/AEv+yKNAahPkaVek3+zRoDUS9P0iJ7tVvryaGA/tQoCc+XJwB68/Ck40NNFl2k7PHSLqAWbzxxSxbgk8wkbjgklcDB64qF7Vj5FbY69daPcOpjtpXOFdJ496SH97no3hkdfHNRKCNYZZR91tF3H2kvZufkHR3z4YKH/eqHih2NlxWdfvYYa3MDiTsvZfFZ5FH31Pgw7FrjOI/v8Az6Dxq6H53ZZv9Xet+VLwIdi1x3Ef3fZHHVrP9vs7qafw3Ib7xS9Xh2KXpHP3X0E+WNIx7+ma1H8Ch/Cp9WgUvSWbsvz5iHWuzw+c2rxHyNuh/Gl6tEv/AMnk6xX3FGr9mm//ABO9j/8AMsv8aT4Vdyl6Un/Z9xRqfZxsFdewD032jil6r5lL0r3h9/8AgRbrRHPudobP+1FIPwpeqvv9il6Uj1i/qgm7S2+Z2h0tvi7D8KXqr7/yV/5TH/a/sPWC2b5ms6S+fK6A+8Unw0u416TxdUwnsDH5l5p7/wAN2ppPh5+Ra9JYPP6Dl0u7f+bED/w3CH8aXq8yv/IYO/2YQaFqpGRZOw/qsp/Gp8CfYpcdw7/d/Jx0TVVGTp1x9C5+6jwMnYr1zh/70COmago5sbkf6o0vCydilxWF/vX1GNZXi8mzuAP/ACm/Kjw59mV4+L+5fVDDDOvzoJR8Y2H4UtEuxSyQfVfUZkjqCPiKVMq0yHe6dbag6Cck9BjvCo6/4mtcWWcFpXU5eI4XFleua5L/AKQrbQrJHSURvGyPkAz56Hr08a0yZ5L2bs5uH4PFJLIotdt/+F1uHmK5T0xaYHUAJmgDqAOoA6gBaAOzQI7NAHZpgLQI7NAC5oEJmmB2aBC5piJ2lHF6zeVvOf8A9p61wfqI5OO/Qfy/kze3B4S+Xy2uCPvNezWx8yDiuBNH3iT3QXJCsYwcgePAoTsdDzKPG7P9uA/4UCJ2iT2qa3ZPcT2bIJlOWPdbTnhsnPShsCxv1sbq5kl09NJmQ2ndoslzHhSCoVNpUcZBA887sjmi0UT7HQ7C41y+jk0y29mSNe57iU7CCeT7p+ccHBzxjpRsBHh7N2xN9EiuJo55Y4+8lkUcriMA9CSxzjk4GaKQbWZuOGVrhYQbxNzhN5cEDnGefClTEzSJoET6rZQpcX5t5o2dzIIxjAYj3hnnAHH2800NgtS0FLa/ht4tRDh4WkKvGrMSOAF6DJ689Bk9BTYURrbs8Lq6niN7ZGKPu33C3yXjcFlIGeuAeD4g5xSED/0ZG5wW0/Kuy8BRnBIzguD4eVDoG2mVuwUEi7B5UAJsFAxRGKKAURjypUB3djyp0AvdDyp0I5owCOKAE7pfKigGNCPKgCys3i1F0t9TmJjjA7uWSXDIviATxjx2+nFYTTh7UTSLUlUjEavEovJOpB6ZHUeFS+Y0R7XUGtWVXxJEDkAjlfgfwpUUmXsOtWecLNj68VJVhm1m2AzhX+AoGGttSt7g7e7CP+6fH4UkBLDRt+ytA6Hjj5uR8BQOhk0feRsHGRweR5HNJlQT1Ids5OVH0qKBCG3gc5eGInz2CgBPYbVv6CP6hRYDW0iwce9bRn6KdioGez2lMcmzQn4n86LChD2c0s9LQD4SMPxosKGr2eshIcLMFAAUCZuPE+NIprZEhdFtwMLPfJ/DdMKPkSGXSQo9zUtTT4XRo27BQVbK8QYTtBrCjy9pyKNuwtKCpFq6H9X2m1QD1cGjYNKDd72hAwvae6I/rwq1AaQE7do5ImibWY5o5FKOr26qcEdcjmhjVofHN2hhRUW70tkUYVXsgcAdB0opFKU1yb+rHG+15QS1r2fm9Dabc/dS0x/Eh+LlX7n9WMOp6mP5zs/ob+qq6/caXhwfRfQtcTnXKbG/Ksw/nOy1gf8Ay7uRaXgw7IpcZxC/f/H+jvlaEnD9lJx6xagfxFLwIdv5KXHcR/d9kL8p6dj3uzuspj9y6jb7xUvBD8Za9IZ12+n/AEct/orD3rHtBEf/ACo2xU+rw8zT/wAjmStpfc43Whkfz2sR/wAenZ+5qPVl3f2GvSc+sV9Rhu9BHXV5ox/4unyip9V8y/8AyneH3G+1aCenaSzXy7yCVfwperPv9il6Uj1i/qhe+0gj3O0mksfIyMv3rR6tLv8AyUvSePrF/b/Y8Czf+b1rSX+F2B99S+Hkil6Swvv9AwsJHH6u70+TPTbex/nS8GRS9IYO7+gQaPqGcCKJv4biM/8AupeDP8Y/XsHf7MedD1TjFlI38LKfuNPwZ9hrjcD/AHCNoerqMnTLrHpHml4U+w/W8H96BnSdTXrp13/6LUeHPsP1nD/cvqMNhfKcGxuh/qW/KjRPsPxsT/cvqSdPt545pnkt5kUWtxlnjYAfqm8SK1wxayJtHLxuSMsLSa6GOuw7o0NuJO8bg93MXwPHocV6cprlE8BQfNiwWt7bwLGsUyhegVhgCrinRDq9h/eagn7Nx/dB/CnuIabu8Hzllx/Wh/wo3Aab9z/ORxH+KGi2MT2uHC5trXHP7IFIAi3cTbQIYvdO5dsrDB8x5HgUbAO76Ik/qpMnrtuGp0FkmO6kDxyRm8R0j7pSkwyFwRj6iaKCyU2p35m743N+JNhj3d3G3unw6dKW4DhrGoJLNKL25VppBJLm1ADn1wPu8z50AEOuyO7vIkDu7s7MbWUckk+B9adkuCbtmaGp6h42cJ/tkVnqZWlDhql6Otin0SH8qNbDSW2h95q8l4ssRt/Z7ZplIYNvI8PT40SyNK6Hp2Kr5aYEfyNjnn3ZB+VHieQtI8ayR1sZ/oYU9b7BpHfLaDrZ3P1D86an5BpO+XYfG2uh/YH50eJ5C0sQ63bEqTFcjH/h/wCNGtdg0scNbsvHvx8YTT1oNLJtrcRXcPewlmTJXlSOfpp3aE0G2Dy+ymBntcjBuiceA+6sJc2aR5GelXFSMFsx15X1PSkxoIuHG1RwOcfjSKCTXDvEFYYbrvU8GklQ7sLal2ZtzMQAMZOcVhn5I6uH5stLKzmvJQsbbFyAZGJCr9XX4Cubc9DFgnlbUFyNRo8VjpV2Hlhk1F2jbi4291gf1TnPTGTWclKa2lR1/wDjJakm/oR9VsDNPLdadcTW6uDL7PJ7qrzyqEcYHPBx0qouaVNmeT0dOCurM+13fROUa4nVgcEFjxVa5dzjeKKdNDhqN8P+tSfSaPEl3F4UOwQatfj+nJ+Kg/hR4s+4eFDsPGs34/pFPxjFPxZi8GHYmWV/qt9OIoREx8WZMKo8yafjyStsqHCa9opsvry0uILSNrS5iuLznvo2j2pwP2Gzz9PWsocVkcnaVdC/UMle6UD65ewyNHLbRq68FWDAj7a28eRi+GSdMUdo5x1to/7xo8d9herR7hB2kk8bVPoc/lR6w+wvVl3CL2m87Q/RJ/hT9Y8hereY8dpYvG1k+hxT9YXYPVn3HjtLb+ME31ij1hdherPuOHaS08Y5x9A/On48Q9WkPHaKxPXvh8Y/8afjxJ9XmOGvWB/pXHxjNPx4C9XmOGtaef8ArIHxVvyp+NDuT4E+wo1bTz/1qP6cj8Kfiw7h4E+w4anYHpdQ/wB7FHiQ7i8GfYnm1lXTl1IoBaOwRZd4wTz4Zz4Hmpjmxyk4p7oTjKqIpuUxlJI2+EgrTUu5OiXYf3uejgj407QtLGMobqin+zTsKASWsT/OgjPxQGiwoC2mWrj3rWA/6pfyothQM9n7Ob9XFYQtM/CBIhuJ9MVMpqKuTpFRW4Wbs5psE7wz6dFHKhwyFSrL8eaadoVAxoWlD5sRX4SN+dMVBF0WxHzXmU/1Z5B9zUbCA3Mem2Y2vqd8rnpHFdSs31BqNhMfa2V9cSZi1HVLWIc7pL9mf6FHA+k0bCosl0eWe37rUNY1G8U87ZJztz8DnNIdAT2Xseq3F2h8xLVKVEuNif6Mwj5mo3q/2warWxaED/0elB/V6zcY/rIpp+KxaEcdCv1Puaxkf1oB+dHisPDQM6TrSkbNRtHXx3RMDT8Vi8NCNp+tIuXm05h/WDD76fjMPDBex6k5wLfS5vPbIKfjC8Njfk/UD8/RbMn+rKv5UeKg0MGbO7TroTf6uUfgafioNDGFpYz7+kakg6ZUsfuNHiIWljvaCh2m11ZPXYxprIg0s720DgnUx6dyf+GjxELSzPfLd4P2ID/ZP51nqkVSF+XbjxhgJ+B/OnqYUjSdjNUkvL+/iaKNP5DIcrnnpUzbcWNLZmWa9kVVBgUOAAxVuv0UbkhoNRnLbYoEbAyVY4oUmh1YYa2rXAt/YS0pYKAkoO4nyOOarX5BpDyah3M0kM2nSxyRsVdS3KkeHShTvdIVeYz5VtvG1kH9oU9fkLT5jTq1n4wyj6V/On4i7BpfcudHniuLRniDBe8I588CtYO0TJUTwKoRRa0mbk/wrWE+ZpHkZ6WPOakoA6BVJwOvSk0EeZJ0uGN2upn6W8Bfpxk8CofItAplVkjHznUEM2MHrxTrcaQewty17HEJAgk4JK8jFTOKktweWWJNxNno1xpthp9vNdSIZ0lZSJCCuN7KWCdCcADnPWvI4rxXNwgtvzqevw2ecsCUdufLuVUOrhb5IGeA2zRyKrxpt/ewceHPh610OLcL67f4PcxcRv7Xl/glrqgRbVmuLV03NkLIckbumKHH3joc4+1uvxELUmhuIoZYQN/AyfFScD44NOELlTPM9LJY8XjxVle6SJ3mUB2MFOM+OPT1rXwE+p88vSC/t+5zAqkrNHgRsFJz54/OjwPMpcfD+05B3ilkTcocJkNxk4x99L1d9x+v4+qZf2uuWel6UtqtoTcc948jbQHPiPPHhxXFPFOU+ex7PC5doyi9nuR/9K8OiiFivOW35z8Kb4eXM9NZosHdajBq8A/VMLpCNu0ZLAnGPtFVjxT1aUcXpCeKOLxJOqITWk6MytBKCrBGBXoTjA+0fXXR6vkPEXG4H1O9mlGf1T8PsPH7Xl9oqfAn2KXGYP7v5GFNrlSrBg20jaevXFHgz7FLisL/AHDVKMxUNyOoxUvFNc0XHNjk6THiPccDk+QqdLLtDvZ5D0Rj9BoUGGpdxhjIHNPQ+wtUe4mz1H10tLHaE2GlQHbG8jTCiXDdWunYeZA8ueQecfAfjT0yfI9Th8OKMFOe7ZYR9sI1JJjcHPBA60nhmup06sb2oJrQ0u802O7tlaK+D4mQx7VkU9GHHUH8aFyp8zzOJhUtUar85me2elI5TveHQkfA00KhRJKOkkg+DGnbFSJNqtzcSBRcSquRlt54qlfc0xYPEdJGqtLu30+H9VJlw+O8J3NwPM8jr4Ypu3szthwWKPNdCebuHVbhoA3fyNJty7AE5z0b6KWtwV9KCXD4FG5RVUZjXrTUNImikWaYW84zHuYMQR1XPpVRyuW0Wedmw4ov2eRRT3Opy3FvA886wyttJHGfprqx3p9o87NWpaeQO1hnN3LFAQdh5Zxn7PHrVN0ZUzZ6VBc2tpDC7ICij3inX44NQhk8zzZ2ie3J8vH76oByyXHiYj8M0CHhrj9xPrNAxMyJnbEOTk4OOfqoEIZ5B1iP96nQAnu2wVEUmceBoAiRRqGy8Zd/FnXJ+s0wJqSIuD3bZHiI8UmwCe0r5P8A3TSAUXCfvH6jTAT2yBT70oH0H8qQC/KNoCAbpAfposAnt1r/AN5T+9RYHkAJ861MxcmgDSdiBK+uTRxP3bPayAtjPHBNDrSw6MqZo9szAnoaiM7VkJj7XCTbs590jGKpOx2WWg6ak2nRzlV71dTgVX8QpIyAalzSaKToutY02dtd1ExMpUXDZDEgn6RxULKoKiHLuRF0244GVX4kj7afrUVzJ1Kx/wAlXOMnaf7VWuJgxOaQfT+IXGMENXVHkNslhuelWIqtTIac5GDtHWufJ7xtj5FJMuxicVFl1YWVxPsPdqu1AvTrx41yZcuqR6GDEoR+IeztBMrJgbXdFYY4Iya0wO+ZhxSqqJ8uk6dE2xApdf2cYH110nImRrq2t7bWbMW8fdqxboxP7OfH41D6ozzbwZCns2mEboR788kJHiTuJH41lJPmjs4PjY4YuE/iSItISWRVSaR5uqqq9Gx72R5fdXnyzyjzVI9NcQ2rTB3OlJblQLjuWjXBE67Tk8g/DByKqHEOf7bvsW+LaTuirS57hlQSs6o4bAPu8HPH1V3Rh1o4eN415sfhRe3N/Elm6Mzy7HG15EbG3nw/KqSqjydNE113wXY4BaWPBxnn3aldDPqhJY2gtLoM25lmjbcFA8vChO2gTtoV409ruZmjDtGo4bkEEdKzyY9caujswcXkxRUVyLP2e2XSZ7tihMSgFO5yDHuwTu9PKvMerxliv5+fwPQjxLcNdeY21ksktLm6thx3kILouGI3KxGM8c+HoK9PHjcObs83ieJy5qhLZbgLvXmuZZhbh8PcJJlvTYB8OlbU1zOWONKrK2U7nmkPeZScbm3ng8flTT5GlFjamaWxkeEuj+3KUMYBbJBzgHipfMhpJ79g7RP8nQNI8hY3MysHABJOTkgePH21nl9xnVwL/wDkpeX+APcDyrjs9+h8duO8XB289R4VcPeRjnX9KXwYjWyLLMSg4voRjPQbV4ru3o+VUtl8GKkEXtMYMSn/AJQcEYzkbTxQPU6+QIW9qLeyMyxxhu/DOwxznj6qGXrnbp9gYtYfZIyYk3fJzPnp73HvfGjqV4s03v1G3Ol2xuJJioCRQxOVU/OLcfhWOSEmvY5no8L6TnCChPz3J0mlWcFtG7wRFmmCtEM7kJyBk9MdOh8a8+Ess8jgny+h3S45xhrbdEnStHsrk2IZJFSee4R1Ehx+rXj7ea9OGJJe1uzy+J9JZpt6XSVfcBHpcDacsxMnefI73R94/wA6DjPw9KrwoXyMXxudSrV1oiPBZSX93Fb3J2RezqmW5ZmZQ+M9epqVjxtcjT1viElb7liNCga/SAySbW1RrT12BC315p+FDsR/5DPV30vkUOoifT7TT5kf3LmIyHz3K5B+wCpeJJuj2vR3FyyRlF80/wDBXhpZWGXZh3o55PB6fdU3X0PR8Xq30JtlJe2FytxCkoljlLLlDwcYH15rLJoyR0t7MiWSEvZvYl3eqz6skVtcyJshO4vjBPGMfaeB50sWGMJNrqcuZpP2TR6FY2d72YlmuC5nVCYsDOSpYA/HAFdsUtKfxPNz7ZGkZOd3sbyeeLCe8UbOMcYyKlqyYTS2krRreyt5Hq8N8I94a1iR2LDhtz7cD4dc0KPcmTrkZFo2R2U4OCRyM+NbUZDdp+HwooBQ0gGA7j4OaKAes9wnCzyj/WN+dKkFne03X/eJv75o0oLY5b69U5F3OP7ZopBbCfKmogY9rl+sUaUFs4arqAOfaX+kD8qWlDtjhrOor/1gn4qKNKDUxw1zUM/zqn4pRpQamaXQppL7Tu/mCl+8ZeBjgYqJKmVF2WfdDGMcUhje6HlQB4/WpmLQBqewBH+k4BzhreUcfAVM37LHHqV9woE71hB+yjFcgAGGyCK1jzGjQ9nty6QcqQi38LE+tRNeYzUXYV9Z1EgE7rg9BkcgeNY5IN20Zz5iRqobnAHQ5rnvYyb9oSOJe6YAdHP31OOQSexR2YwZx5SGvexv2UbdCYorQCr1QYmz5qKwye8bY+RSzdDWTNUPjGVX4V5037TPVxr2ETF9oj08vaxd7KblRt9AhJ/CunByOPi/eQqSXdyzC4gSA5HADFyPEgDqPWui6OOkOkWK5uLab2qFWgSaTuVR87UHI56cDjPWpbe7JnHVGkRYb63CQ5lUYvDIcnHunPP20mmc7g9/gT7G/sklmMtwio1wxB3dQcc8eFc3F45zxVFWzbhvYyJvlRVdqbm3ur5GtZe9QKQSMnkE4+zFLgMc4Y2pqjozyjKVooSDk8V3GIVWMcmV4GRz9NTvQF60yta3TA8loyAvU8LUJO0YVujhKJLS6EhZz3iE7uCenlRVNBW6oS7Z836qvJQdPKhdCodACa3eJpTacIou5aMxsxU7sE56561i+FxvL4tu+Z1+I9OkFphkjuFAU7GZA/w3DrXQ6ZlOtLLNreKznn/XNtE0aqdo81JpXZzptpBG9jIuF7+XEl0hb9X1HHP2nil2D2vsSbedLazeSAhwl8u3vjsXp4nwo5slq3T7EpGNzpcUrBA3tUrkIdw5J6HxHNZ5toM6vR6/+Ul5f4Gba4bPpKGyqBEx8hV437aMeJX9Gfwf8Cy7WluDg/8AT4fuWvQPj1yXwYCeTuN8qruaO+lYL5kITRRcFq2fZfyZSS4ll5eVmwDgZ4GTk4HhV0dqilyJmnXsyyvCWLo0Dx4PO0bSePLpSaIyQTV/A0F1/M3mQDm1tz/tGpXQ5Y818WHv7sOZUKRqsd5Auc+QBya5sfDqEtd9/ub+NKcFGun8EvRJ4k+St0sa4ub0nJHGQcV12YZE6fwRjNQ1Oe6t7eFW2RQ26wBUJG4A5OfPJo6nbGCjb7laR73n71Mo1nZC+eW8sbSUBgl93oZuvMbggnx6Ck9jnzxWlyXYskjSTSLUvGjgaNdONwB94OCDz5Gjm68zNScZtxfVHT2sdpLcPChaOCO2doQ+DJvVsjdjg5Ax6ZrhzcNFwuLp/Xqd2HjJyaUvP7FVfXkjXEywhoIiRtTeWIBUH53U9TXJGCUU3u/+nrYvaTbIi2rBUlQgNypBXoD48V3Y3FJbky1b7F/pWrhLuw0a1DBJGAdivIVVJx6knr8a6YyTVr4Hn5VJT9rmxe1+nLYdnDswxlvQ7E8ckH8qpciYbyqhv6OCQuvscEizjbj0kzSjzo0z3abKhpSWJNuOTnofHnyrbUjlpiGRQMmEfbRaCmJ30fjEProtC3G99D4qP7w/Oi0Pc7vbfyH98fnRsITvLc//ANhRsM7dbnz+ugR36g+LfVRQWIRD+8R9FFBZ2IRj9ZjPpRQG47Lwq2hxlTkd44+2s5LcqLLcwelTRVjfZ6KCzxCrJFHWgC87KyNHr8RRipMbjI69KT5DRPexjnvL5S7DuYDKuMckLnBrCKqJnVWVG7HUjFaRYlzNH2ekB0uZMce1RN9tY5f9DZqJ4imq6h3b4RZ8D+6P8/RUt+1ytmeTmBFvKwVcHIO7dvB/ColSgo1RztkkW4aDGX4bHDYzzXHHmXLkZqzgFvNdqN3MxPvNmvoMD9hG3REvd4VqBWal70gPpWOTmbY+RUSismaoLGvuL8BXmZPffxPXxL2F8C1sGWK3jY9TM+3PTIRcZ9Oa7OHdQs4OM99IVHe61Mh1RlSEjELcY5PGcedbc92cfIj3Hd+1yGJSqiyuNysMHPdHqKXR/nYozsKQvCkXckztgBgT7o8SR507dnM207vYntplk0xZXuxFHkSuVU7W4wMePrgeVGpk65ctrIrWAklaNmiiK9AyhSceeOM0tXUrX1W5Bmt+6mdMglTjKnPhVLdWbwltYOFgwICnjx60xvzOjfLbQenXikrNG1Q/POVOfg1JsUUmJGNyltzenvUITVOjomy+C5ORnmnYONCtKyylRIQu4ZFAtPUm2ds1wJCZtpV8e9JtpN0YTnpYRbZz3gF6FVfe5J9/HiPOjV5C1+Q+KO4WZYfapBCxDq6n3c+Bx8eM0WudA5bXRPtDd297DbyTs0Ts52Fs4OCc4rHNUsb+X8nVwEk86dflHoH+iCE4F5KPUwjH+9U+pq+bO5ekXXur6/8ACs7QdnzpeiXV2LoyFVwFMe3qDznJ8qn1bw2pX1Q/XPGjKGmtn1MrNbXMVu0zatwWWUgw5JcAY+J4+yupNXyPn1OLdaSHOup4G65jcMTOCpGSTwTkD1+FNNFpw7eRWlCRlHDdeCuOfGq02rNddOmCF7JZvIYyigp3bHbn3SORUSe9UauEZLce+v3M0UgcqS6rGwxjKqcimokLFjStAF1N9xPcr84NnPiKbiCiifbdoJoO4CQR/qWdlyTyX61LjYnCLIXeKRgJjjHWqNDjhjnHjnrQFlz2dW6FxDdWlqkpt5i2HlC5YggD7aiTS5swzSjykyc9zqEFrFbmx7xVtZbFXik3AlzkngckYPHpTTT3sn2G7vzDJqN/Oz3UFjlXNvysynHc+BBHU58enrUyjFrSwWmD59/uAtT8orLduCO8lYqpOdo8B9HSuPNCMZUke9wVvFu7DSJgECs9R1aRNAhJ7XWTKQDvA6Z42SZH2V14H7B5fGL+p9DRfpGix2biGcZuk5/stXSc0Vbq6Kn9G6qG1xVzhrJev8VTBtvc0zKMWtPIrhYrddwO6Qb3IZlXBOAOpqMk6k0ZRWwKPSP5OJiW4J/aPnS1b0NoTVNOlt7n9XKyhyxA3nj3iK0jTsl7EH2a8/7eT++avSibYRbe5FnK3eSGVZFGd3gQaVIdsjlbwdXb6cU6QrZyrcNOobIVmAxtH5UqC2GS3aa/kgVlCrIyj9WvQE+lTN6VZa3EubKSKbYCpG0n5g9PzrNZCnE6G1xa96fnd9GPtrVczN8mem9k4/8Am9CcdZJD/tGm+YkXRjoGMMfPSkB8/hx50wHA80AaLsQyL2stGkClEWRm3dANp5P04pS91jjzLvvS2pX8B7ri0kk3CFckbCcZxWC90T6oy77Nh2sM44561qkr2IiaPQVB0e6cHlZoxj6f8K5svX5CfU0EMsntF0X+eWy2fPGK5uJXtKiMjpkq2G+FT3g3N4A5x8RWuPFGcLb3/OZyuxnfMsPGOWxzXEuZd7GatJGe9v1Yr7sxHA+Ne/w2+NHQvdRLrcCFfDLL8KyyczXHyKuVayZugiD3F+FeVkf9R/E9jF+nH4E1pls9MtppIneJpplJUHg4Ty+FduB+wkedxn6gC0vre51NGBdAIyGIHIIPrWzOUNJtZLiQSFpFsbnfk5IJQjrS6bfm6AyqMwIznOMg/wCTWjMSVDJsUgqrbvBs/g4qSXf5/wCh0ozIxUeuBnj/AGjRYl+flEKQHa+fIHj1GarobQK0Fh0JHwNRZ0UhylycBiPpp2KqHLuLAZ2nxNDBKtxyht+AQp/eoFS50IdyEYPPgwpdCuYhZmOSxJ45zRY6LS0Zxbbhu95uo8Tj4GqZyZErJMUsquu1juT5uccH+7SpGWlfn/sIJFZ398d4+S+0rznr4cUBRJspGl1OB2Ib543ccnbnwrLMqxv5fydnAJLMvn/DPZCBv6c/T5V0vmZrl/6KLtaB/oxeAnjA8T6+dZZeS+K/k3w+8/g/4POheSN3bSGNXjyMYQc4xnBceFVR5uhdOvx/0R5tjQsFSMEvv3BVz19H6elMpJ3+f6IsuC7MSBuAHC/kaqNoddCouTmWVD0wD9gqWt7OhcgCgBfXzphtVjhk4oDoEXrQIKtIAgoGW2lMws544pikjsekhHGcEkAH1GamS3MMiWpNkt0uVJWC5WJFYSRIGGEbBGQNvT09TS26kKuu/wCfEepubd3n72ICRAJcPnc2fncnrzjPwpOmGlS2JGiqRpUeem5sZ+NcfFP+ofRcAv6PzZJlXg1z2dlHdnAx7YWSJ170Ek9Nojkz99dvDe4vzqePxv6j+Ro/0lKV7OQ4GT7UnH9lq6nyOfE2pbKyg/R2W73WwwwfYeB9dLGlexfESk5LUix0/Ti1rauLi1GPfIMoBGQPDzqZwuTdmKewX5IuPYu6WW2Zj4CYedLQ7sG9in1nRLq6vcxNaMq7gQbhAQdxOOTWkFV2KW4z5F1AIipHbt4H+Ux8D66omhh0TUks5UiiUO0qsAJ4ycAH+tQBBn7PavIwIs3bAx/Op/xUAEh0XWxLEJLKTuwwyfd4H10AT10bUV1PvBp06x72Ynbwck4rPLFtbIuLSAX+n3izF2tJQuwjJT4VkoS7F6kQ1jI04blIPtMYIPxrePMzfJnpPZOP/m1aZ8S5/wBs1T5kIuClAxuykB81rLk8jFMORJEg2kjwFAGi7LqsMEtw2DLO/dhj+wFwcfEk9PJaib6FxLqFf+cNwAQQ1i3Xx/Vmsl7rJfN/AzLxCJgwOUI3D4VfJmS5mg0G422FxjO3vVNc+Vc/zqPVTZrxdw+33xZR77KcEZz7uDXPmW6FknTaGR20d06JGi5z19KiMXN6YnLVh/ZzbxMsoX5/unrRLG4P2h00jM8DUbwAKMvngYr2OF/TRuvdQYda6RkS9HvL8KxyczXHyK6VOprJm6OhBMS58q8nL+pL4ns4P0o/AsBaNf6faWoDkmSdgFyem09PortwJ6U/iefxbqb+QM6X3sgtzbQvIIi5d0LFh1HjxgcYrfc49RB1QHRu8hhs7VGnt2hkkCHPvAFtvOBkY65xg880Le0J8rKJEBYEHByMH6TV2ZMKrEkZB7wgZ5yTxn931pUSw8q/ycuyknPQjpxz+x+NJcxJ7/n+yJNgoxxjhfH+rVdDaBWIhcHGOBUJWdDaQQQSbWYY4znmihakd3TjDMevjmnQakOWNzwrHz+dSphqT3O7qQjJ8M9T5UUPUhGiZF3EDB9aGmhqSbomW7FYF9CT91XRyz95kiOUBs5wfT/+1JoholwoDMD3xxkbve68jIBDetJ8iXyD2G46hbZJKhTgevdiss/6cvzqdnAf/YXz/wAnuqq+0cN0FdtHLZnu2yMeyt2CDzjr8DWGbkviv5Ojhvel/wD8v+DyNr3blo94b0fGRknnFM5NHckTtPHAneJlZFyCHduhI5yPMGkPw63IUw3uu4DOQP8APFVGVISKW8GLt/o+4UM2AigB4oGEUUAFUUhj8gDJI+FAm6LDTF/Wuc+DceHzqUjOZbSW7m3FwcJECB3gZQB8Tu4qL3oFino1pbFdeXMzwiMMQOh5OT8eSD0q0kEY0y90uJotHs8nO+PePQFjx9lebxb/AKh7/o/9D5sK44PFczZ2huzEee11mc4xJnj/AMqTivR4b3F+dTxOO/VfyL/9Jwx2ctznH8rTn+y1dfRnNidSszX6PjiXWjnOLA+OfOlDmXn5qmSrPToZI7ZmRcsWLcdeBWE37TIjyBwafEps3A98Ov8AvU1zYpciPrNqp1ebCsd8rksOg981r1YmVkuE91SfLJFIRcamqr2J0r3QSXU5x6SU/wBoIzageRFQMmaWm/XdPU4I9pi4/tCrTsmXIJbTXM+syIbydkMrnAkYcZPrUZpVyLiF1COUSge0z42E4Mh8xWcZsdDFX/kyHJzm5jz68V0Q6GcuTPTOyy/82LEjjKMf9o1T5kotttAxu2gD5u7kkgDHvcdKmykrBMpiZkbnHjVA40StDkeDtHaSKAdjE4PTO09aUvdbHjlpmmbe3JftIhPG+yOcfwGsF7rFJ+0zNbSbXG4nC5GT6c1XVMyLjQGQ2kysuSZE8ayy9Q23vsay2jjkmuGB28IRz6dK58qsjMtyfbW8iEe+6ng7l8qyxqSdroZxVAppXbvBK7OCcjj681m8uvd8xyuqMwjg6rerhuGHU17XBu8SNaqKJWa6xEa65K1jk5muPkQpF4NYs3QkQ/Vr8K8rM/6sviezgX9KPwLKAhIbEsu4GSYYzjPKcfbXZgfsr5/ycHFr238iQpaLUXkYSmIqQV7w425xjPlnHWt7aOKij7SqWj7yRWBL5Tcc4UjzFOHMUuRnidzqAQAOAfpqzJjhgqT47cc/wjFAiYgWRGhYqjLuydoGcHHUsKl9yfMgyrsTBxkqp49Vp9DaBXxMq53An4VKN2F2kcbWGc+P+NVRNjgAQAEbIxnn/GihX5kyyW2y8lxFK8Yj/Zboc/Ggfkc1ug3gRTgszbATnw8eaQcxl4LdYUVO9EoCkq/Tpz40mXFO7C2savbKMHeWAHw21XQ5snvMc4VV2ryf3uRj0waEQh0eN3vcLnkgdORTaEy30a2K36OSGXuWbBHmq/nXPxT/AKMvzqdno93xMfn/AJNIs0qHiR/gXb868lZprqfRPBjf7V9AN1JJJZzrI8simNso0hIPB8zWmHLOWSKb6oyz4oRxSailszESu0m4keHQDgcGvbPl0i6s7h+7VHIaIQ72BxncO8I5P+eceNRJDk7SX51I98DFOLSFC6B8Bwi5OPDAGR9ZoSI01f5/krH7OaxeXTtDp8204wz4QdPXFW2jamWll+jvVrjm4ubW2HlkyH7PzqdSHpZdW36Lw+3vNTmY+IitfzajV5D0+ZbwfoktX/6xqz/CGNPvzTt9hbdyfH+h+0PhqR/injH3JRuLYkj9DlkQcx3XP712v/BRTE1Fku2/RPZ2xysc2T+9eHzz4KKGmwaiy1TsLGkWxbeAEqVLlss3Ock7eT69a53wsXK239WdK4uaSS5Lp0K5/wBFOms25oTk/wD5l/X8zW9M524t3RNi/R7aRwRQiMbIkCKDNJwOfzrKfDxm7kdGPi54o6Ychf8A6fWh6xp/6kn51PqmPsX6/m7/AGQS07CW1hdpdW8cSTJ0YtIfAr0J8mNaxxKKqJhkzPI7kSNT7JJrNukF/wBzLEjiRVw64YAjPB9TV6WRGel2iNY9g7HTWnNpDFGZ4+6kOZDuXy5ako1yKnlc3cgidiraMKqpEAuccPxn+1SeNN2TrGjsRaqVKrECpBX3X4x0/ao8NA5WDm7DWkzs8iRMzEknDjOef3qrSLURv/p3pn/YRfXJ/wAVLQFoNL2Hs57OK0kjjaCL5i5cY6+O71NPSFlc36MNMPRpl9VlP40tA9QAfoySxvYL22uppDBIsndEBi2DnA6ZNCjQm7MP8iXeia6kV2EZZszQyxnKSoc8qfsI6isM63LiM1H+dPA+YfH1FZxKBYxp9v63Kf7tdmPmjKXJnqHZlNvZnTx/4WfrJpslFmVoGN2UAfOQVPc2OzEjJB4x61tkxxiroiEm2AmVGlcs/Ix4E1ikbt8iRpwVdTh94Z7zgY65Bqpfpv4GfU2Vmf8AnDYj962x9hFcy5MfUzcG5oCyBeF6n4UaXzM0WOnKYrOY4GCAw5qci3JlzfwNOrbL+Ecle8Q1hLmRn5ov76dd0ZY4HCj0zWGfXlnUeiDkRu8jcqeCpDDr6VjjioycZroNu0ZKM/8AL1/jxCmvY4H9NFJ3BE7BNdwArhchcg5rLKa4yI65FYM3Q2NTtFePnf8AVke3w6fhRJLTD2OCNO9jnikkYOI96kNt/rAgjb9tb4s0FFJvuc3EYMk5NxXOvsJG0yxBvbsyAkBGt5AoQjpx45+jFdHrGLucnqebsQNbZ205GluBLIJh7qxMiqmPM+Oa0xZYSlUWZ5eHyQjckWdv2b02WMnMwPJHvcHH/wA10pGccLkrQ/8A0Z0o4B70cdA5/KnQ/V5DhoGmwIX7+4Tnby/XxI+2k4meTEo1e5kNTiSC+uIYySiMFXPXGOKnoSVi2bkFlJIHU7aWk01iMGVgrSnJyRx5daKYtS7Do0dlDrIfeGelFMepdhw3gFO94xyMeFKg1rsFD3BIPfnIzg+VFMNa7HMpZsyHex6tTUe4Ob6F32f06O9SffIyd1tIAAOc8eIqq2M2r5luvZyzZQWlnyMj9nH3UCpDW7P2qkBZJxnx4/KgKQW109NPvkUSyOXgfhvDlABx6VzcX+hL86nXwCXrMfzoWGK8Kz6ahkybreVfONv901tw7/qx+KMOJ/Rn8GQdP7KW19b28rXU6iaNXcpGCFJGSOfjX0Ox8rpLiHsbawyIzXk8kYGSjxqpb8QKiVAoJ8y5tNNtrVBHbwrGo/dFTV8zTZcjSad2dMwEsq7UPQY5NWoolz7Ggt9IsYB/MKT681VIi2yckUajCRgD0FABFGP2T9VABA23wI+igDu+UdXUfFhQAxrmIdZoh8ZB+dAAjfWo63VuPjMv50ANbUbMdb21H+vT86LAEdUsB1v7T/8AUJ+dFhQw6xpwPOo2f/6hPzosKGHWtN//AMlZ/wD6hPzosKGfLel9PlOy/wDXT86LChflzSj/APidn/66/nRYUL8taWempWh/1y0rQ6CG/tP+8xf3qLQUxhvrbPE8f10WFDDe2+P59ProsKEF7Bn+eX7aVhQovLcn+dH1H8qLCh3tcB/pP9lvyosKM7r2mQakjW0QDSMWuLQ7SNkwGXTkdHXJ+INROOpUUnR5LqTfrH8P1Z8P61c8UaDXGLCzHncj/cNdePmjKXJnqfZ4f83NN4/6utUSizxSGMxQB84d3JEUZk2jG2t8k1JURGDTsi3Ee6R2z4VgzpjFyWwW0IGpW3XIcY+mnacWiXikt2bayA+X9MfP9GB8eTWCWzIfvIzq4SHAOc5yDQlyM0iZpsgeyuF8BHkDFTl5ikv8mljLNfQYPXb91c8l1M8v7S/uFLyRxg8FkUnPI4/wqPAc8t9Nl9iZditup8KpH72Ptx91c2l65Cb2M/8AM7Q3o6fq1/CvX4D9M1j7pN7zFdwxk0mQKxy9DTHJLmRHNYM3U49xYgdowK8fiE/Fkexw+fEscU5L6oOFb90/VWFM39Yw/wB6+qHgH90/VRTH6zh/vX1RWa3/ANBJIxh16/Gu7gtshxcdmxzxVGSfzRdQdqNPtNLt/Z2EsofvJPDZ4c/Hyr1JSqlR5kardjj26spGB+TmRzwrBhtz6+VNutwUk+oG716yuOz6Fp4xMLo7sc5yCev1ZqVO6VUEq07GP1CZJ7uWVGBViDkfCqMxssFykEdw8GYGyF8vD86jUm6spwklbQyNIjzPGqMPm7uOCPD0q04got9AkcVqhHd7eOBgmncQ0tdBRHahifdz6k0XEND7DZhCoUxlck84NJtdBOLQzrSEXXZ2+tLI3PtMwjDbQMjOcdfvqugi8OuacSNt0vHTCmhAEOtaR7pF2N37Xun7OKVMAYv7S8v4RbSiVlRlOAQRkjHXr0rm4tf0JHVwcowzxlJ0v+E7Y37rfVXg0z6D1rh/74/VHFWCMSCBsbkjp7prbh78WPxRjxHE4JYZJTV0+qKibW2tNMt7CBGMywospbgI2AMceP8Ak+Ve8nrdrkfPTaxKn738f9/grE7R6lazYgvJTHHxIZTvDN8DTIhdamev9iEmvtGXVNYjjgK+8Bjau3AwxzVJA30NDf61HZ2xnuLqPTrToskozLIfRT0+GCfMCmSZef8ASL2ajYg6lq05/qEqD9RWimMhSfpK7OjOLLVph5tK3/HRT7AQ5P0naAPm6DcP/HLn86KfYPmCP6TdK/Z7LIc+LMD/AOynpYWu5oNG1le0OjXF7aaLpkMS748SKdxIXJ6L61LtBsWOoTtpmnS31zpujJBCm5iqEk+QA2dSSKSsexim/SaiEhez1iB/n+pVaZCtCf8A1SfHu6DYjHx/4KNMgtDP/qrMeBotl/t/8NGmQWhw/SjesPc0ayOPIuT91PTILQj/AKUtSRSx0e1VR1JElDg0FoC36W75f+oWQ+CyH8amvMNh8f6Wr9iGeztViyAzBJPdz9P30U+jHsbgX+o32jNcRX1o0EsJdStu2cfS/BH3ipthsG1LVdR03T7i9udRt+7hXJCWfLHOAB7/AFJI+ukrY6R5636Uu0ZdhDBaSLn9mHOP9sfdWii+5Noa36Tu1IGTawAeluP+OjQwtEWX9LHaONiHSJSoBP8AJAcZ6ft0tLHaGL+ljtC+cTQr8bQD8aNPmFoPF+ljXkYM1zZyqOqNb4z9KnNDh5haN7o3adO1mku9tmC9iKt3ZbdskByjA+KkjH1g1m7WzGjKdrOz5ubybU7SWOG0u4PaVjYH3CTl1+hsio03IroZiRf5NaIGUssxbg9RsIzW8OZnLkekaPrWlQaPZW738IeOBVYE9CBzQJciae0GjBC3ynbbc4zuoGNbtBoqMVbVLUHyL0UB4UHOGK3PLDBy3NVRdvsRHtpTIDFtcYwcsB95qWrNcLpux9rZ3AvLYsi4WQZ99cnn41NM0yyT5GkguYor6wLQSd+AArCUjHPlio6tHLtaZRsAJHAyuC2B1oi20ZxSsmaQMwTgg8qRk+FRk5jlV0aO0DG/UjPHl8BWGTaKZjP9pbTl++eXvWUrs2DzOPs/GlFTUHO6MpcyvmkG1yzbSJOCeKxhu22TLkQZ9p1yZgwYtEvNejwPuG8PdCYrtKGSjgVll6CYBhxWDEGtj+qX6fvrzM/6jOafvMkqaxIoIDQKio7Qc6XJ/Ev311cL+ojbB76MzaLusr85xtjRsn+Na9Cb9qP50PRitma6w7MWMNpuu5EeZ4ic98yqGx1wBzgH6cVzTzyb9k648PFLcyrKx0OBuTm5fJwf3FrpX6r+H+TkfufMCI3kPdxIWdnAVVGSSSeBWlNukTyTbPQdG0jU4dOhtdStoI1VSAJDvYrnjgcfbXkekJz4fJoqnzPc9GxwcVh8S7V1S/yG1XQRf2zRsbdpQuI32bSuOgBHh6V5+LipxmpNuj08nDYZ43GMafQwl5BdaVN7NPE0fiVPzZBnIOR874172LPDJG4bo+ey8POEqnsyLO8UjAwxvETyd0m/j04FaSa50ZRT5XyB+97p3ZGemKItWTkTUd2Okk7pQcZya0MBUPeAtggkE8c+VUuQmP2lwcKd2DxtPPGKAGsoDN8T/wC6gC37LJv1yIn9lXYfQKw4r9GRjn/TZvcV4TPNKPXNY9mVra3bEmPfcfsDyHr91ehw3C/vmd/D4vD9t+908vP4/wAfEztu1w8RMK7VfIQnqTzls+nI/wDiu6UlHbqbxx65b/MuNA0D22eEpHFtRO9j77+bC5wZ5f8AwweFXq7cDjJrSEa3ZtlyanS5I9JnurLsnpMck4lmlZy9vbyH9dcTeMsnk3TjogwB73R8zI851q9vtW1KSfU5BJN0CL8yMddqjyrWMUhXZBAwMAkfA1YmLz++310yTsZ6kn40AcIkyBtFID0j9HCj/RKVf3rmUfYK55e8zRFl2tPfdhLtuuIIpPqZDSjzGeSGOMMfdHXyrpMxO7jPVRTEKET90fVQARTGgf5q+76DxFLYCvlkb2xUe5UKeQmKzfPmUipuJAZwFzsX5g29fzrJ8yjpb6R4mhWHCn1Pl1p30A9q7D3HtXY+CMnOC8f18/jUPmUg3aY+09irt+pWCOb+6VY/caUPeHWx4hLeXFvdTKkhCK7AgEZIzitLZLApf3S7u5ldB/FSTfQQ6S5kki3NKS+0q6t1Iz0p2wJun6oyRGJVUsOcckt9XjVKVCouo51lHug58QVwRVpiLjsde+w9rEUnalyuw/T/AIgVjlXUtG61SFHsry3mXdHE5kC+BjmGGHwDg/XWDbW6NU9zy+5RLW9CRQ93Gm7amfD05rSEnzZEo9ibAGU5kDqGTOCwBz/eBxTW+4dKJLSDkiQA8jdv4PA4H6zrVokG7YcjvNvoz5I//cooDFRSe+AYYfHjB8vjVUytUfP6h0aQL/MQdBztP19aKY7h5kgLK3dsIYEIkySqn09aTToLj0sfqE8iajHL0dWyPQ1yx5Mi3qYNbKR8ykADfzuBGapJk3uWtpDCmnSyxyKrcp3IU8euaU707jl72xY2LH2wL5Kufrrjyv8ApoifJEuWQ+2vlgqj9kkZz50oxlLHSlZzye5CugwtInY8yu7/AEZwPuo01RMuSIB/+9Zzy1uK7uB91m8PcJua7yhsnzaxy8kJgtjOcIrMT4KM1gJ7D4lMY2OCrZJwa83iF/UZzz5ky1VZ7gRc5KsRj0Un8KiMU7sUYpvc5TuUHzrMzKzXR/yXL8R99dPC/qo2w++ib2a7I2xsDNqEzM91Ch9n24VRkMNxzk9AccV6c1uvI+j4bglSlPe+hpJOzfcrIsxJQpyp4yPHHlkeVecm1OplwUW6lyKa/wCwtnAllBDNKbXvmlkWTG4gqBtBA46dT5115JaHq61Rll4SMaSe1llZ6BpekM13ZRM1yWPvs52RLjkLk5B55JOfor2OExKMVO9V9T5rjc7lJ46cafL+COdREsz905ZRxkfNJ9K8T/8AoHGTx1z3/wAH0f8A/Lxajlvlt/k0h0m1ZUdZ7vlULfycnGevh4V5T4OHRv6Hs+uZFaaXXqZvtrY29vpMiCdbpRllbu8bCCBnnzziteGwPHxEdDtb38DHis6y8NJ5I09q36s81TYXx7vkPrNe0kj5/cJcIFgQhQPf8B6Gm1Qm2RJjuC5qWJBoV/VcDI2nr9HoatciXzHbB5L9X/8AGmA4qXz+99PPB9B50CLXsqmdcjBHISQ/Tiufiv0ZGef9Nml1XV0tY2WNhkHbkeJ8h8K4+G4b98/kjnwYL9qRk7aJtT1FI5H2xNIA7FsZJ8M/jXe3W51vblzNt2K7KtrrG81Ed3pNs7DcDsEoHWMeSDGWPxHngjHfUXdR0o3Wr63ZadZfKU8Sx2ybVtLdECtMwHuHHw+aP2Rz1IxZJ57NdT6jePqN9Ir3UgICr82FPBF/zzW0I0Q2VF+5F5Ifh91MZG700hihwadiHbqYgMl7bwNiSVQfLqfqFAHpf6NZVbsuhB4a6kP0e7XNL3mWi21j9d2JvU8fYW+wf4Uovco8haQb1BPLdK6U9jNoXJpiB3EjR27spwwHGBnmlJ0gRUCecs7OjyFgV5OMcelY23zKIpibqAVYHJ3DFKhi+1Tj9T3rGPyx1ot8gobJeXGFiZU2jICuBxmi2FHrH6NLnd2eljz/ADcwP1j/AArOfMqJo5k9o7P3VsecwzRY/vAfhUp+0Ujwi6kDztlljBAZmCkkggHmtmQCWVgS0bEYx7xO0/R9tAHQ27uMsC4Y4zs3HPpQB1zA9vOAkciH5yZ+HNDQFlpKXJBlDkQt0DZJPwpxTEWcUvsl9aSCRi6PjLNzRNbAerzut61v7xCXsD2zEHkFl3ofoZT9dcxqjyi5UHViqg92ofOeefU+NXG+opbFhZPJDP7OSxheLeoB+a2PQ9MZppbifIsicAneed37Z2np096tCRjn3299hz0aQ5Hx9+gDB2/srI+WkB3Yzjnr8at2tgSTXMtxaWImgVLuJywGRnpzzU3EvTkXRkS4MEdxsgkkmRXGGRvd++lt0Cmve2LS0ji753kjdnTBBC7sdc1gm7dGGW1J6SZdOJIXCxys/AGUxg1ErlJWxQlJPkvqQYLaVI3mZlVQSNjZ3dK0enTVl6vaJdvcmK4WUE5aMfcK5ZwTgkyJyqKZIZ0uZ9xkIduORxWaioqjnbizrycyBIztAiGwBTkcVUpXuKTT5EAt/wAswetsfvrq4J7S+Jvj90n13lC4yPhWWbkhpWQoLoHUZrRywRolkAU4Puk5+w5+isX0Jyx9n4F7qmn9zGL2ExvbSNlmiwFUkLyo67Sc+Hl0NY5MayKmYTjW4PSU3atbDcijcQxdgoxgg8n41xY17VfEmHvFknZu9SJS8tpsC8ss4bHHpR4Eu6F4cigurU6isdmvWaRV58BnJP1Zq+EX9VG3CY3kzRijQ3d5GdRWxtlUlI2d3BJOBwBj/PSu/JOk2fU5Mnhxa6hdQ1K/vYoria4WMIvuqIQuB9JrlnLU/aPNhFRWxTXWrapenvu/tzFjCokZXA+s1WSals0aeJNrd2h0I9r7L6kLhcXAfYGDEZBxggZ8ifqrdZfD4Wbj5EQwRzZ4ua5AbGDuLdE3b9gC7sYyfOvE4viZcRk1y+Xkj6DguFhwuLw4/FvuyfHK6jKSOD14ciuXVJcmdWmL5ore0F8E0q4S4mdmkiKRKzknOV6fVXpejpzcpdf9Hj+loY9Eem9/Oq+1mIaGS2aJ5I5FEiBlJGMjJ5r10mmjwdgt6hlslVcg7hzVt7Ayu7l4wSzE56VDBE6FRFAC3qvUDy9RVrkSzvdz1H1r/wAVMB4Ct02k+WR+dAFppipa3aysXMhVgUiwpII8/WlpU3pkKS2LfVp4ZrKOLuYYimNmxfeb0+2iW70RVkRdbsf2N7KT6/fJuLw2Fswe4mHUsR81T+8c/QOfKoremaJUtT6np1/e2VpZNFhLfSLEBCijiRl4CAeKg8f1m46A5fkI8r1rW37Rat38soQoCsUEgO1Rnzz84+JxVJDIDwy3NurJazuqgjfGvHU5waLApL8NFftlCjAL7rn08qQWTbZleMSDG48Z4zx4VoiWPe5jiOGJz1wBQ2kBDub1Z7eUKzFTgKAMEGhS3CirXbk43+uBWlk0e1fo8bZ2TtiOAZXP2iuST3Zoi+nbvOz91H5wTr/v0k9yjwifUJonVRswAMHbkjitnJoigyak/dbiA30YNPWKhG1V8DEAOfA0awoRdWlLqDAQM/stik5hRHFw08igQAF8KS53ffSsY6aPeO6jB3DgnIGR5/GgAXs08bBgiE42kEKQR9v50UwPQf0Yy7ba/hPhsOPLlhWWTmVE3NufenT/AMdvtwfxrO9yzw2SN0vWAjV9i930GVwTz8eK6TNkZldJApjXcclizDJ/LrQByxTrgRMEXx2yZNIBblZjECzqQh3AA8586YCQAtG8feFQvKgucc+goEHSBYmWRQu8EHIoGesW00kegRTNkS2pWQA/1GB+7NczW9FrkY/V19l7ValYxqoTe0yYGMBufxq4PlJjl2JNrG6KZCrLuXaMA9B9HQ1ce5DJL7veyMDnz29R04qrEKwJY8N1Pzic/TSsDHR6PcKpGF59KPEHoDrpU4K+6Pd6e705zS1odPuO+SblyDgjnPAo1oNLJenXJSSbCRyEgZ3pux1rNOrYqi29Ss0SXBMCYi28DgZA8fzrTbsYSjvsRryffE6Mu0Hzb/PlUzquQ4xeooUkAt4ZMnBQDgZ8KwlB1QZINwSQRZxvAXcW642nNQ8bMPCl2EN1G3izFjnhCc0PFJIFjkNWaKXVrfu2yUhZGGOhro4SEot2bRi1HcsxXaM55VgiaRhkKM8VjmVovG6Y3SNAtu0Jj1G31C5gnjONsaxnB+lhxWcr5FpI1N1pDwaY1m9yUt2Tapbuwd5OdoGeRnnr6eRGdszeBVs9jJxaVqNnqq3cttJ7P3mTJuB6jHIB45NRmi5YnsKSTx6fzmaCSaeDR5XjUIH6hhyoPBGfxNeTginlqiXHD49KNJdLXPv8DG6XcXmm3yzRQlpFLL7/AIDI5GfHivcT22PSx5lik5JdKNO16hvL66NtH7f3QQz7mCOSMgHn7fWud6qpvY1U9dsW/vFj02CGNIZyykOO/VMcDzqErdshulyKpJZ1QJFZhoyfne0KSSfhxVOKfX7E20uWwWx9qaRg6ssLfOwwxnw6Vz8UqxNnZwG+dL4lig52gdBz5V5TPoELuVBuBwmcbieppNWPkQ7y1N4VJi3Bcgb32/hzXrejaUZdzwfTCeqHbcj/ACKRg9xEB/52fwr0bPHObSGZcCK3+mb/AAp6goBL2faZDuECnBHEh4+ylaCgadnWUHMik5yPe6cfCqU6E4hE7NSyOqRuGdjgKOSfspvKlzHDFKT2J2rdmzpOkhxGZJUkzO3UgeAHgOftrlxcTrzuEtuxvlwKGNSjuZs20jyyPBJslB90MPdYfHwOa7o7Ozle+xadnNEvte1P2IA27gAzSuMiJPFgT1J6Afhmu58fpVQjTObwLftPY9edLbRdIg0vS8RLkRRkMC2Tyzk+LYDHPnivNlJt2zpMF2yu2GpW+np7lrBCsioOhYkgE/ADj4k04Aefu/JbyP40AGur0tuVt/AAIyMH1FA27Kp3Zp+RheBxjigkMZzEoWGU4z4//FVYCJKZJD7Q5IA6g0uYxGMeGEeSpHVjzmgQOMw7MyEg+h60rA9k7CkJ2Qsc+Jc/7RrKXMtF2rb7aaIDO5pU+st+dTe4zwe4knhm2EKMAD3kB9D9tbt7kAvarg8ZGPRB+VK2A/v5yBwhz/4Qp2IRJ7nvkxCp94dIfWi2A7fdK+Y7EJjyhNG4D4vaNzM9lK2f6h4oVgGKTMci1lzjgFaYzZfo7hlhfUZXXamFX+1knHxx99ZZehUTaxylbicg/tKw/uj8qxZZ5J2n0W6tNVnOdkbuzRsx2q6kkjB6ZGSCDzXRGVozktyjWymB/nIh5kSg0xBUsZSwzIuM+DZP3UwFfTrqaTcTk/Bj+FLYAg0a7cYETn4ROf8A2020I03ZHsLf6nq0LzW8yWsbBpJHjKDA5wN2Mk0lXQT7HoeoPC8s8MO0xFTGCOh4wT9tYzl7WxrBUisGl2+pwW95KNzSQRbsngkKBSgMljR7ONADbwgYxwgq9xDfYdPU7e5i4/8ADWj5gL7Dp5JJSHJ55RaLCisFtZjgI+fhWWsvSDa1JA7somP/AAi2ftpax0I0KoQGQ58SVI/GlYygtI5oA+IiWOeAnTnirkQkTYrG9ulDd6IlJxyOn0Co1UVpIVz2dmu22pdAsP3gcGqU66CcS+sOzsNrb471pGC+EYGfhkmk5Ng0ktxy6LMsqytbyCA9MgA9Dx6moUHdtGairCSaRd3kQEduwRTja7Lng+HHHwqskJTXsikkRrnSJBM0CRIJY/nlWGPgOBn/ABrfEpLpuKVaSC9vLaXcMT8SSHAjbqR5Hw+2tJubh7SohVZJFnJbRtNPp5aCMsWd3AU54Uc84+jxrCUs73mqRcNNllp2nSahZtNa6XAC2U370XB8wMDjmo9qS9h2at0hlvoNre7nguJI720n2nc7yorDBxyQMHzA+FawUo+2uhM5KqF19njkskAWWKNhLN3acA9AMhsnr5VXEZ5VuuRnCEavmhtzZT39iXaGJbQIHOwsobngcdT6E1w+FJe3pRcXj1XGIxuz8RjUpGuT+1troTZq9yj1S4bs0IlkiW5W5JLuPdYFcADxB4NbYns0a48/hKmrsotcjiu9IW7gZZI1mypx0B658jyOKrkzbidM8KlHoy67MQrNYQ2hIXZClwwK5POQuPLqfqqJLczyySxQguxe3ECQQhkHII5z/jXFx36aXmdHov8AWfwI2RJ/SgD93bXkH0VNjj7uCxWXwAZBx8OKqOKc9oxZnPLDHvOSXxolW44UER4OSWKjj0x4V6vCYp4otZFXY8H0jmxZpxeJ3XPsSiIuApi/z9FdeqJ59MXuoM8nn0U/lRqQUxypHu90Mfgv+FLUh6WPQBm2qjbvDKkCssmWMI2XDG5Oi/sLOKzWOZyzGSLcW8Sc9Pt6VzS4hQqcuTX3NtDdxj0Yl28LOzyhVDjGzqSPh4/dXL4WbiZ+JFV+fnI18SGKOluymh/R9ZaneC6jM9na9XRWBVvhnp9HFe3gWWManKzzssoN3FUagQ6fpNmtjYW0Uca+O0Ek+ZJ5Jq5SM0Vszr7RC3ug5boB+6azsqjAdupDHrcDgqDJbAZbpwzfnWsGJoy9hpN9qMssVnbTXLLye4iaTg/AUMEXkX6Pu0l4FJ0DUWIHGYgg/wBphVJoXUmD9EXaa5OW0fuhjH6y5iTH1Zo27A2TIv0Lazgd++mQAf8Aa3rHH91RSbXYSJUX6IYYSDcdoNEiI8leQj62FQ8sFza+paxzfJMlxfo27Own9b2oiJ//AC+nr95zWb4vEv3I09Xyv9pKXsP2OQBX1rVZPVII1H+5UvjcX932H6rl7Gh0217K6VYRWUU2oyRx52l1GeTnwx51m+Lwc7f0KXDZThcdn0knG29I35HnyAfPzJqXxeHnuNcNlfYpb/Quxt9dPcvZ6gsj8uYpdgY+ZAPX1prjsa5WP1PJ5EQ6D2IibDWmoZ8mvcH76pcanyizOXD6XUppfM75K7DKP/t1wf4r5v8Aip+tv+xk+HjXPJH6nfJ/YcYA0h2J8GvH5+2j1qX9jFpw/wD6xHCy7G953adnUd+u0zyE/VR6xk6Y39Q/of8A6oQRdkB3m3svaN3Yy+Wdtvhz5UvHzf8A5/cV8N/+v2Y5W7L7A8fZbTypO0MY2IznHXFKWfMlq0bfEcZcM2ksnPyLWDWLa0hWG20ayhjX5qIMAVzevS/tR2+pR7s5u0Dx3ClLG0UuhBG0kHBGD9poXGzabpC9UhdWwi63c3O5BaWRA94ho8j7aceLzTdRSCXC44rdscL2/ChltdPUFQ38yBwa0WXiGr2I8LBy3O+UdT97Hsa4QP7sQORS8TiO65WHhYezCNeasGcC6txtKg4i86tvPbWpbeQlHDs9LKzUO0d/p+e+vs+WxBzxk+HgKz153Jx1cjqw8Ljy+7Eqx2h1e+lKXMWoCHkbQhUHjPvYHlzWzc3HSm/iXk4DCmpxktul7MqGuphKT3zdcjaSB58VvFJI+XzyyxySjJ7pvlyF7NTtdQXcNxNIBazmOMAgbV546fGp21NHraaxQkuqLYWNoHLd7OSef538MVVEje5tGY83PAxjvfwooBDa2DclZs/+YfwoArG1eNdqSaLcgle8AWUZ2+fXj6anSXt3JtjqFpOWX2O4gRRkMzZDHPgc09JL22JD3lmVKbJSPHJ4++lpER/5PIMLHjP+fOjSOzlWAAqFc46gf/NGkLCdzYBB3sR3n5qMMMft4+mocm9ob/wVpS5k+NobMK8KlGQdCMj760Vrch77C3t4uqLEsmQsfI2r4/HNKXtOwUUg+nTmyLLG8hUkEhlHX41cW0JpMT2GJdQe93Td/ITuPGCD4YxVRk4u0S4pqiHfaPBd3PtMomMoGFOB7vwGKJZJPcFBIeZJpNrAySmKQNtKAgsPMYPnXbi4eeZKWStPn1+Rx5eIx4m4w3l/Atrd+yXNxJIJ4HupO8IfAXOMcDHHFZS9H6G1he3ZdCsfGpqsi3GWobTluDa21xLHLJ3km8fPY9T06CunHwSUNMpUzDJxWqdqOxBnsrW+vPalgd7vggMwG3Hh06ZrGPAT17tV3NZcZj0Ulv2JdzfTMO4vmkCTMAEjb3S3kfdB60+I4N7uMrXYOH4mO0ZKmL/J7PbGLERjGOWYY+2vP0nfZlu3Yhn0q2ljQBo5sEgk8FT5/AVUFUiZcjz/ALx1jaISMI2ILJngkdDitRanVdDcfo4WWK6vJ5LYvbSRKiyMuV3BugPwNROqKjZsdckt7nS3t/Z4lErAZVcEYOcg/QKMcU2KT2Mz7PDCSVQBj4kVrpS5E6m+bGzyO4SCJ8O/JOeiijcDS6FItnZyB1VmZs7n8QB/81lkqy4lwt+u0YWJc+GKjYe4X2qQkAIucfsigBPbZV8GB/hFFoKArP300jzgI0Y2gEYOM+PrzXn8VjyZcuiPQ68U448ep9QU+oS7lit1OTwHPJHwHhW2HhccN3u13/wjPLlm/JMuNJ0Pj2q+J55wTyfjXao9Wcjl2Jeo6qsadzDgKOABRKQkiiecsSSazsuiJdtuWLPPv/8AtNc/E/ps6eG/VRFkt4pRiWGGVf3ZIw4+2vPhklB3FnoTxxmqkiw0mPUrG2K6dILK1JzlSsaZ9M/hXVCfESVp0u+yOaePh4umrfbdkprrWJiirqM0/eMVBjmOMgZIPTHFS5cQ6Sld9mUo4FbcarugTW2pSAM3tD7v/EJ/Go8PO99yvEwrbYG1hcB1EkWNzBQzMCMkZqJYMt7jWbHWwvyfMCQEjyOPnij1eaDx4gpImgk7uTAbAPBzWc4Sg6ZcZKStDhcWMX89OFPlinDFKW9GU8mnYYlzbTTBYZA2TgClPFOO7RUckXyZ0693dzKR+6f9kUpRpL86lY3djRipNCM0cbwalulVWIG1D1f3R0+r769jhJJYd2fN+kMbfETaXbp5IZPaQezS2aXgaOOMSRsIzl2yxK5zgdfj08q31wSrUjl8CfJJ/Rj7kRTT2RNw5EIU71iJxyOCPgB9tKWXFt7SK9XyuvZf0Y1ZWTUvbo3m74pgsIsD5pyMEHyUfXS9YxXepFLheIu1B/Q6MLE12UluwbkneBEBkHH5t4eX0r1nCm/aKXB8Rv7DK2+1iy0tFs+8mG11kWNwDj3s84HiPWq2yY2ocmVDh5wmte1NbCWnaG21C57qMHceforzZ8FKEbs9uHFRk6otZcmaA+Svn/ZrmXuv5G/718ydpiLJeBGYgFT0cqT9Vb8NFSyUzPiJNQtEuW0g9raLLqqxggCQ5znHj18K6ZYYa9Pl3MI5ZaL8+wjRW0epMr/MEW8KzNjjPr048aHDGstPlVgpTeO1zsDmwjvpYJDHvRkCIZOTxk8E/X6Cqhw8XNprbYxy8WoRXtb9iovFjGrSPPFP7ErYAhYDAK8n+E5xj6KusUZ6Il8LkzVPLkaSpVfLb85si+223dR70vHk7smUvcgbpMAZ+d0wCPpq68mdL4vAm/6ka6bdPoVZPvnkHAA4+FXFbHzfEzU805x5Nv8AkTsq0Bl1hZ3dFNwCNpxnrU17bZ7C/wDr4vgaEfJhKkXEpHgNx4qjMTZpiHpJzznc1ACltPz8xj/bNG4GUtHl1fVJFjYK9w+0MeiRp1P1/WdtJcjXZI1CaE/AW5tgoGFHPAoMhx0Fjwby3HwFFAIdBhh2B7yLLfNAySftqXKnS3Y0r3JMdhHCgEF1bo3i7EE59OeP880tLl730/OY7S5DDpy4LNqlsoPJ90fnViSbew0xmYlLW4a52jl4kARP7RP2Cq0s2WB/udfyCaLUY5fdUJGBy+4P9q559KHtsi1GCXLcgNcuNwW6eQg+4hfI+vjjijdG7XX/AH/P+iK82sd+rS38cCPwI15wPXnA+J+FHtCjjyS7JLy/3uWlrfWdkzHU7+ZYy3Kphy48hzkeHT66um3ZEvZXs9OpCutee6lHs6G3tY5tnfHd3j+nXHHnTx3rSv7mWeKhGV9hLm4imZWMzuc8Ek8etexii0fNSdse9+UiKC4dvIgmlo3HqfIrGumiuu9jlYe7kn1z5Vq4vSJD5b2WRw5YhtwPH3j1rFwel12LTWpFtb3NzeIqTqXBxlnHOPEV4bhKz2VJDdft9PPZ2/RIJVYQllZmJAYcg8n0ppNNA2qPKbjGF5zg5NbMzPWdGt7HT9HtLeS3kLiJSxD43MRknr5msZ3ZsqoLqJtu7hEMLxYYk7pM+HxrTCnbIm9it918+IHU1uZlbCJTq1xJOAmxzGvPzQOnx8/pqY7qxs2mmrZPZRmSxWaTnLseTzWORe0aRexNabT4iA2nxg48eaikOwgvrfjZZxlh606FYj3sXs0s3scY2ozc58BnxooLM3HN7P7NEjswwpYsMZOMn6jn76Jrd0VCST3NxpOmQW0QvLkhnIyBnOKqMUkZ5MjmweqayWJSM4+HhSlMUYlC0xdiSeayZokJ3lA6BStnZ/F+BrDiP02b8P8AqIlWPcNeRi5YCLknJwDxwDXFgjBzWvkduZzUHo5j725N1c7pDAoOFGw79i/Rxx6VeabySuVfzSJxQUI0r/ix9zJArKkNxmJMhBGCM56sxOOT6Z8qMmm6jLZdv5YsalVyW7/Nh0N9apGiywM7A+8+c55P4VUMuNJKStkyxTbbixWvrXd7tuNufFBn76bzY72iCxZK3kImowBWBtEJLA7toBHT40LPBKtIPDK/eAXFwl1cCRU2DAGOPwrDNNTlqSo0xwcI02UVx2Fu9Zu5rz5Wt4o5G91HySoHh14r18cqikkeVNXKw2m9jZNB1O2nOqRXHeOEMcY9RyefCib1KmEdty51UgavcgdBsH+wK8/jIpTSXY9DhHcG/MAAChPjXJR0WWZ0MgjN0PoT/GvSXo7vL7HC/SFco/cPDaW8dgC0SPIdw3sOTyRmurHweKCpq2c2Ti8s902kEFlYiTa1ugOcAEnn7aa4TDXui9ZzP9xida1Q2N/LFbrHhW6MpOMgnHB+Arly8LjjLY9jhE8uJSlz/wC0G068kvLCOeRVV3ZhhOmAcCuPLBQaSLnFRm0jrnRdFnu5JtRt7hp2I5RsAgDjxr0MOqEFGWx4+WpTbQ2LStHt5Vk0+0lSRTzI5zgfXSz5Kg7ZWHG3NEuRx30eADhG+8V5iXsnofuFMpQ5V2XI5IOKFd7DdJXLkQZtShjwNzOw6BfD6a3jw2SXPb4nHl9I4Meydvy/2BMt9eD3R3Mfmc5/Otaw4+ftM5XPi+JXsrRH6f8AR0Vtb2+CwMshOBkZJPkF8aTnlyvTHb86lQw8Lwy1zep/z8F/kj3Htl2wUW8uwMQqBD1HX6a6cPDrGvM8/iuKycRLfZdvzqBWyu9jSC2l2Ku8tsOAvn8K3pnJTALk+dJCYnZaKymgv5LqZo3N0du3qRip6s9+SrFjXkaEQ6UBtFzcn4HH4UzMRk0YcNLdEf8AmflTEd3Whn/vH/qNSAq+zlmltZ+0FN8koGwY+bGOn1nn6qa2Rc3bouTcxmVY9pVyMg8KKTmlzIUW+Q9p12e6pJxy+wn6h+f1VO8uey+5Wy8wEbPJPvMTlceKEn7qqKS2RLbfMl90odWFvKR44iNVaFuZ2fVr2zvXgaO1BQE5nGwtyOvOOh4/wpQqbakvudMW5VGK3fYE/aXUbpIkuBH3RJCsUbYCRn3MfUfHHNONI3ilBS0qn+c/zmAGsExzNJFCzKwHcw96oVvPk44+nrVUpI3wwnk96XP57f4ZJS61AxSTezwqN3dhp0IYDoeMnwqXFJJnPO4yfbvfL/p0k13LDIIXiVNvSHazqfDjk/N8PU/Cpk2khShkitTIukvB7XcSp38rGGVSEG4x9MHdj45+zpTlvy6hJ7aU7exHt7t2DWcQJgZ8knoMdBnyGP8AOa34ZXmic3GS14ZOun+SUCO8Cll+II8q92Ea5nzzHt3WcEpk+bZ+41WlCTASRoAO8UKCOOMCj2ZKkyt0FihMsqrAA+7jC1E5RjF2xxtukau10+9jhCtCgPmZP8K+fc7PZUTPdtUvLHQpGkZO6nlWLCk5A5J8P6tSnbG+R5ukLzzxQxqd0rBV46knFaEHtiaNKo2LNEdq7BlD0FYN7mtEfUNNaAQ99MjhyQNqkYIA862wO20RkI9rbPe3sdsjKka5dnCYDY9PHnHpWmSVLYmK3Ius6etnriOkuXuItzcYBKnH0cfdUYXzRUzQ6Mgm08O0yphiuCBkfTmpyN6hxWxPMMX/AHwZ8hj86ztlUN7u2z710D9C0Wwoqu0NxBDYxwQ3BbvWxIcjhB16U09xURYxHLp88jxSSjLSIijqOcnI+aRtHPlmrhTW5LJWotdabpftVrq9zPHHHv7qdVZXAPzcgAg49etDXQSGs5f3vPmsGanAMeik/AUhka9ttTkRBYgI2fe3oTkVEtX7SouP7giWt8kEHtERaTcAzKMDODWea/Ceo1wNeKqJtrZNMXWQShguUVACXbPQVx44xk2m/h5nZkm4018/IsZtEEcsQ7ubuu7LSSrIpCkdePP0rrnw0ItLeq3fwOWHEzab2u9kAi0sNpUlw4Ibf7rF1GQPAZOOfw4rOOGDwvIzSWaSzKCEudPhisYnjdHJlIMneDpgEj6KWWGKONSi735jx5MksjT7cieNJhkjcLDAkgJYe8SCOOMZ9R16HNdHgY5J0t/mc/jTTVvYjzWVpbTFJRCrPEjjc5wp53DzrGccMJVJc0n/ALNYyyzVxfJv/ga+sktopGJtpCQEXC7SpIyDgLngetXnhGEW2k+nYjDOU2lbX3K0xxNy5jLeJBPP2VyLiMiVHQ8EG7CWccEd6jq6qSwJJLMB8B0FV61NtJ8jOXDxUW0M1KINrN3mYABl2kLnjYtacbJPJt2Q+EX9P5gliTIBnfGfBP8AGuW9zoa2NK65lAMg6+Ar6akfO2yO7WsNrbq8kgJY9ceGSaai29hOSUdxbVrMh+6maRV5J3DgevlUuLvkWpp7o8/1+ye3vJJ5Yp0hkcbHMakMdvgcc1z517TZ7HA5F4MYrmvPzNPo+i262Ma3O47ELHZJtHJJ6+Yz4eNR4EJtSfT6GGbiZW4x6/UsLTT9MtT3UUFwiKS/6yVyjZ5PJ9T04rbi9OVrLk3a7V/BxYJSwpwhtZWa2xtZ1WG2EyMNwAfhefGvKyYYa226XQ7FxOXSlGDkyilmuTNlktbcbMctnHJ9TVQhhra5HPky8W/ecYfNf9GwSWwuVabF4cHMSocEfHw+iuiMpx5RSXmcco4pP28jm+yT/wAlobu8TfJ7Fb2yNEF9+PcVTnG0DoOtQ5NtreV9tkdSWlKSSxpdXu/oMn1rUjIxitWLFkyzw4AP7OB4VtGGR7z28l/s58vExW2NN+b/AMIhJfapJfz7VUXUr4YlAGRgOcH9njqc9K3VrkcTlKUr6jbWfWEiiSCZljCs8fvLjA+cR6ffQtQlq6HSR6tHbyvJKwiWMM/6wHKngD18eKKkFSKkNkYGM54yaXQmrdF72P7OpBpDHULWOSV5mZSTkbcAZGPXNQt9z3ss9TSXRUaL5K09RxYQYHmmaZkKLKzUe7Z2w/1Qp0A72a38LWD/ANNfyooDyqz7Sa1HK6nU5cAYAOCAPTNS2aVaLDRdRY6o91cn2mcAbZpSWZfgfCiKJexrF1tjyEjOPMk06FYVdauDx3arx4A0AJ8r3LMBsU54ztP50UKzK9qJZGvBKZEjdowQwGCMEdD5nH30nSkb4ZNO1zKhe/W02yXKPFE7YKYJXPU7vXrjqQDWjbe50QhOdpM7vTpN4iO4lyuQATiN8e6fHkZB4H3UUk6RUdEWoN159/InW2pywxNBHae1QHJkMyklMgbh18M/jUyWPmmOaWW9TS6Lz/O4FbqVbJooYxE5OzfuXJPPRh72Pqzk0rTe/Izj7UHqbpFpqML2jqYO4t0uUAhhViqgMoyXzg54PHPh9NSknyRpimtFK7X8+RU20J0+4k1ad2jij5UMoO4ng5Hj1+H1UKWmVLqcuX3GmjR6TrN5qts8ltE3dK20YhXDfUKcpNdTlUY9i0UahGpbuHHr3YB+wVOp9R6V2Df8qSKC0MpB8GH+FFjpDl+UNnuxzqR1AGKdhVEeVdTbcVS5z0+dUjKHtfZ3cvZuaSdJgInjcb2yOuPP1prmhPkY3TjaprekF5QkUaJuc8Kr+8eT8SOa07iXM3xsb64BZElxngrMMH14PSsLosZNa3dqFe4DANkDc+7nx8a2wvdkz5CW1jeahLJ7PjMQAbc2OvT7qeXoKBD1G3uLLURFMymRYwfdOepzyfPijFyCTLrTdIvbu3S4ikiERJwrNySDjnioneoceRYLoOoDpNbL9J/Ko3KtDx2f1A9byAeeFY5opitEG+0Z4LqNJ5hMCpYbVxgZxijkUtxbRrew1GLvk7uzlVoXAOANylT9POforXG62ImrJHabEtqkful7mdFOCOQWyxwPQE1MrW7BbkUtyawLHBqAF3jHUUDI9/NttlKNhu8XkHnxopS2ZjxEpQxuUXTGaff6hHI80FyVWEB5NxJBGQACAMkZNVDHGLuKo8/1nPJbybruW0k+qFpQfY0hdye5ZWdWbnkE8jOOufKq8GNOLWz6GvrXEalJOmtgFtcXc9kkYkhQTSMZFeIju9uMePk3T8jWfqsHBwXJmkePz6lN1e65BlmlCRpLcwAxDdGI8Y3ZXJ5PvdTnp82l6pskpcjaPpGabcorf4j0vipDSaio3ne4V8rk4y2PEYOfPjGKXq00/wBQpekcdK4L6/8AAcWrl2WSW6kSSRff2yLwQeF6eXOenh1perzvU57i/wDI4qS0fcWbVoTC4F5dyNtOAScNx0x9lKXDTcWtbfzKj6Swp3p+xX/Kif8AYzf3f8a5vUsndG3/AJfB2f2/2KNVjDAiGXj0H50eo5O6JfpfB2f2/wBjJNVaeeWQW8py/mPID8KuXBzdWyI+lcMVSi/sKt7MSCLOU8+YoXBO+Y36Xg1tBlsdVuXB22UqsRwS4ODXrrIjy/GfSLI0sl3MP1iSMN5bDNuxx0HHSrWWEQc8kv2MdAnchiluVchgDuPG7r1HNJ54sF4vTGyvv9Pmu7OK3RCgSVpCWkLFifjWOXIpnTgy8Riuoc+7LODUL63t0gS1gZEjCe/ISeAB+FQppFOeaW+jf4gmvL9hgxW/J3Hc5PNRk0zmpchR9YSql9RpmuJIykotRkEb+73Nz45pyn2VmsHnvdpL5srU0uyW5cyPLL7obnCjJJz0rnlLM+TSHDheHjvK39gy5t3zb9zEuMbSu7PxyKcMcU7lu/McnlqsVRXkt/qMgsru6uJO5mnllkwXxznHTOa6FNvkcj4WXNyLYdmtXmO+S7CtkN70nOR0PFVqkL1fvL7Eebs3qNtFKu2SWOQ75O5fduPmR1qXKSKXCxf7mVaQQRjaGkAHGN2KnWy1wcO7F7u3xgqxB82pa2P1PH5/UdF7PHKhWFCQwI3DIpObKXC4k7r7mnsblJ4yscSxBP2U+aPh5U4SvY2kiXzjPBrQQ0jBJPj4eVADcLQIw3aPRtNmijkAWziXI72KEkM2echRk9K0hBSVvmaUor2mN0XT9F3G2XUFuZoxlhExUH1Gf8ipcJJXRF3uaFLLTWwoTew5AMpz99SBIawtHjAWJF5/iz9ZqZRbWzoQxrO1jG5woUeJCilCLjzbfxAyvan2ZoIpLaNX2ZVnbryQRjjzFaJ0zow1q/0Z+OGfvu49oikL4PebN245Azk8jHHFJO3SN1NKepbEO4u45tSN6skoCysqlTnkcD7ADVyVu0Z69Tc29ibbJIJFn9pMbsN0jBAG3FgMHn7fj1rOXKy5ZEnVLy6/llj/ANFUTsHVNrBOhwR59MDj6cZ58M1VXLmTGKknKTINxO1131xMwZ2A2+9lQMcKOpzwOvh5VaS5JF4Y3NKizsoWleLvUygVXTfgbmxgnHjjFN2mZZp63S5dDQw3V3bjZGqoD0WPav4UtRhpJ6TXmAXmZmP7vQfZRbHSOku7mNtgkbd1PvdP8aabE0g1p7ZO8cneyCLOTk/O9PhT6i2LEpx80UyTOdsLS4ueztxDbQPI7lMqgydoYE8fRTWz3BlBoXZW2vdJX2/TjHOrMO93MjMM8HH2dPChy32BI0mkaHZ6JE6WiyBXO5t75yalu+Y1sA7RTlVgTa2RuYAAnPhWuNcyZMd2f2xW11P3iqWcbve+aAvj9ZqcnMcSnv8AVl1K6M8EJeDYAkqrknHifux14rSCqO5L3Zr9LUW2nwRZIIXJB6gnn6+axluy0T1c8e99VIDu8bOMk0AVOrzPHe2rdeDkeY8qTGnXItre+0O2h33Ec85I5jW33j8qpOBMtTEe67KM/fLoCiQHgm3SNvsPFDlASjIE+s6UpCx9n7UseBu8foA+youPYqn3LG1s7q7Ac6RpVmh6d5Bub+7+dUo30E35k4aKmPemgU/1LaJPwNPQhait1js1PeWoihJLCVCpdFCnr4r8fKpcexGSOuLjZmLjRZdOlCXSzQO3CnAw3wYcH4VLbRguCi/3CCxtiBmSQ/SKWor1GHdgbxLCwgEsqTOC2MKRW2HG8stKJycLigrdip7A2/bA7BJu5O5yOfPnwFDxtVb5qwXD4e3WuY4zaWkYcICT+yXOfp5qNMrpiceFirf8jRdWOTttyw4xhSaT25sEsD92DfyY8XkAzt00keHuAffUucV+41WFv3cD+gjahtHu6co8s7R+FT4kP7jRcPl6YfrQhvrkj3bWEfT+QqXlh3NVwvE9MaXzQK2vr8tcYSIYlYkDJwML9VDzQXcv1Tin/agw1C8zy0Xwwan1iHZlLgeL/uj9x6z38wzGEYZxkKx5xnHXy5prMnyixPg+JXOcfuJH8p3ABhRZAc4KoecYz94+unHKpcosUuEzx97JH7iRLqc2O7iV92cYU84IB+0j66FkUuUWEuFzx96cfuMQ6hIiusKsrNtBGeT5ULInyTG+GzxdOUfucPbnQuLfKjqRn8ueho1pq6YeBmTpuP1f+hAt48YkEDFCCQwOQQPo9KWtVdMrwMqdPTfx/wCDGFwE3mFwmM7sHGPPNLxFV0/oNcPkutr+JEM5FxIPEKo+81UZKStEzxyxupE2ytPaQZ7iQRWy8licbv8AD1rSMbMm+iIGpfpGs9NU2mhWvtRXjvPmxg/Hq1apUR8TLXfbntfcsWF97OvgsEagD6Tk09gB236Re1unTK76h34HVLiJWU/YDScbHZqLHtRZ9rY/ehW01ZRyqn3Jv8axmmuZadiGUjg8GpoZyTDvUzz7w4zQBq9EdHt5HEYRS2ByTn6TV4yZFkQmfd6/GtBDM58c0Adn0FAHmMtnDcXG9zdo7clp5GdT8SpyPqxXoRhKCpx+hzY+IxN7v6gbzQ83QMV73iEe7sYyEj7x4jnr8K0UNTtqviGfiYqvCLKz0a5gUey2UqEc95t2H45NVLLhiqbRxqGaTtJmht76VLVBcIO9XgnfwfXjxry8mnV7HI9PGpafb5grm9d1LMqlQCRxmszQoLtbq/SaLuxsBHuiPBCnpux9efWmouzpjBxV/n/Sr1AfImnZX3r2YlE2nPdjHJ+ODj4n0px6sznPa3zZE7PK1ppFzcSWkkpadVj2kAphck/h0rTTaHhx6o7vqS0nb2d1jiLys3uICfmkZ5B68/lUatPI6cyhKFR5/f5DIIriW2eJI3kih5YkdSeM4JH0fT0qKSdmUYRknfPkWen6SWwtrbzPlfeaRMAnPPPr93iaUre48k99Wxo7TSLm3y/cK7k55I44A4z0qq2owlONJInx6fcFg7W4LAY5f/HFLQiNZIGn3JTBWJCepDdPhRpFqEj0nEwkmdCoPCqCTTSE2WS4RfdTj400IRnfHgKABFHkPvMcUgHCBvDNMAT2zurBcrkYDZ6UAZJuyutwyuyXMV4rEHMkhVxjyJzj6KtTrYmi10zRL1bZ0u1ji3HOxH3+HiamUrGtiO3YLT2ue+WSeIftLFgA0k2go0qWixLtRSPXNAxwhxz6edFAdyuPm4oAodZue7vgZFxAFVe8A+axJ6+nQfTSkNCgo6/zwX4ofvGaz2HucUHASZHYnAVQ2T9YooLD6jrWj9kbLvb5hPfuPcjQ8of6vkR5/cK1ikviQ238DCah+kXtRq5KW0wsoen6pRvPxPhV/EXwKGV9WuWLT6ndOx5y0zUth7j7TU+0GmSrLY6reIyHIHekjPwNGwtzdaD+mCSQfJva6zjuLaT3WuFTBHqw/H7qGrBGg1O0htGiubG49p0245hmzkg9djevkfHHmOedqjVPuVs8haMKGxn0B++olkcOXM2xcP41pukFsdOtZ7V5ZI5ZZC3dou8AFyRjk9T1P0URnKcbbFPgeHxzSq+rbt/EmW2m2skFwYlzsuO7Q5AyAD44PU4pLHrT3vc29jFKKUEtr5B4oLVri9RY03RvIqA5OBt4H2HHiKFjg3JV3LllyKMHfNL+QYFulzcwKqK6BmBbax27AdoBz455pKMVJxX5sNym4xm3t/3n/wACaW0RgkujEke6XJI/ol2jOD4YBNaQ07tKtzDJqbSbu0FsCVluwsaoTPjYBjbt64+IPr18KeJU38R52mo73sQbW42y6mN53PdhchuDk9OPH3QM+lS3Tl8ilG1F/Er7vb7RcyK4KrOUALEk9efUcVzZF7TfmduKXsxVdCfpl9HBYjeVULMxLA8/NwPtOK3wyUY79/8ABzcRBynt2/yFsLpMyu7Qd400jDEgGM4GRk8jPQ1WNrdvuzPMnsldUugO1uYQpcyoS0kud0oV9rEDJ5APiaUK533KyKTdV26bbCafqEMEECPLEpLOSOMgdck+HT/OaMclFJNhmxylJtLsMt7+2i02PdKomUkjnkEgkD4eg86IyiobvcJ45yyOlsRBcIk+5WTbDa4BDDljHjjzOTWWyd9l/g2abjT6v7X/AKFlnRJLp1kQoLYQx4cHdwq8D66Hs2/KhRTaiq63/LKnfGJZZp3CQoAXYnAwBWmFeyc3FyvJXYy+r65c9oJPZ4i0WnLwsY47zHi3p6V1paUcXPkQn7iyRdxCtiluw5AvlJAejjHpT0hqDfya8hw4BU+IpboezKlFm0nVEaNyGUhkYeI8KbqSJ5M373YuljulAAmQOR6+P21hVbGnMSJ903oo+0/5NIZuNNi9n06KNgQxG5vpq47IlkrjpnPxqwO3Y8/rosKO3jy+yiwKBvkCwbEjxNIP2Sxkb6q0lxOR85GceGguUQo1VVj3WmmXJQ5w2xYgcdetYSypvc2WOuQD5Wvbke5YW5UkAd7MeTj0FLX0K8MHJqk9ud1xpNs0YON0cmcfWP8AGmpq6E4FzGtvc24buFCSLyCADyK05mb2IjaXdR2fslnebLfGDFKgYEepHJ+nNDVl+I27ZVw9kpHKm9ktyUG1e6BAxknpjjrTbsUpXRaRdn44rUW/e4h3FgojXIz15xmh2+Y1kaVIaOy+l7gz2qysDkM5OaVC1snw6ba2/EVvGn8K0VQa5VVkxY8dOMUUS2OA9T9BpgOGf3j9dAHBcH7qQChT1oAfgAedMQioCeRSGECADgYApiEOPhSAUYApgLgAcUAIaYDdpPWkA3gePNAA3KkdTmgCJK/BwaYFDrvezafN3RPeL74x5jpS5DGwO3cJuxuKgnGMZPPhXO3uWuQ6bUF0y0kvGwXHuxjzY1UeewmebTtJq+pyXl024k4B8xW6VIz5smQQMSQoUbRk5OFQeZNTdlE9tImjW2eYSoLqQRW7MojErnoq7uT1HgKaixakde6Nd2c/cyxSxTeEM6bGb+FgdrfCk00CaZU3Fol0jBlCuDjpgj0NNMGiy7G6/JYXEvZ6/kY2VzxGSf5t+oI+nkeoqMkbWpDg+jNS0rYAfG9SVbHmODXHl6HpcH+4fHfSRW7xIcbmDBgSCpAI4+uojNxi0jqljUpKTOk1Sd1mVmXZK4kdQMAn4eR8abySdruJYYqmumwvytcl3cTlS7l22ccnr9wo8SVt2LwYUlXIHNqdwRM6SHe4OSoGTxihTk5XYnjhGO65DUuJo9pWSQEADIYjwxScpXZSjBRSdHG5lOR3knJyfePJ8zS9oLgudfYjQLIYh+rfJJJG0+JNNwd8hRzQrmF2yeKkfGjRLsJ58f8AcNIbPQfSw/OmscuxPrGPuNz4Ep/eFV4cifWcfcTePFkH9rNPwpE+tQ8xO8X/ALRfto8KQvW4dmNMij+kX6jT8F9xetx7DHnVVJ3jj0peD5i9c8iO18mcZBNNYV3JfGPojNaxqzajL7NAx9mQ+8QeJG/IV2Y4KKOHJNybbCRbLWzeXHCjr50PdgtkVsbNI0jSxh2YHqfCtFyIDTtIiFJlV4AQMxkjHlz4/CjnuBGtZDFdbf2TyR8Dipa2GmSdVXcsEv7SsV+ylHsNms7LaXPrWlAxXEUfs7d0VZSTg+8D9v2VnKO40zU2PZYW7q09wJMHO1VwCaWkqy/EMhPzlx5VVCscYmA8/ppgJ3APJ4+mgB3s6fvN/eooRkoHsbFQsbRRrhgcOAWB8z1+que21sdNI6bWbJozuZFIyFjiUsATjxPw+NKhWVz9o9y9zbRPKzEll5bdznkD1qtLfITkkFg0rV9Vk3XI9ngJzt6H6h0rSOOuZnKd8jW2lmttEqAlsDGTWpmSgAPSmBxZR6ikB2R4A0AJnmgB2eOKAF3DoAKAO3HIxSsdDg3PKj6aAHA+eD8KYhC/gCfqpDHDHXPPpQATII8aYhCT45oAZk5pAIWYdQaYxQ7Y4BoEdmTPAx6UACeSXn7c0WAJnYeNAAmlPnQBHkkbHAzQMrruRwMgUARDIM5HQjIrCSplozfaK7aadbZSdsQx/aNaY11Jk+hUxBY4ztHur09TVslGmtNDNzDPapeNZSQKp79UDkSkAscHyHujy5qooUr6F/da7qE7QR26I4iYSIvs6u8ZA4kO7hWPOAOfWlLI+gKCI95Pb9owZdWmlW5s7d+6ljfZE6nHvMp6MpFClqG1XIyd6m9La74zMpV8dGYeP0j7qloZntWUw3dtOhw4PX1HNNchPmbG21jvoI37hHkKDce53EmsHBXubRySXuughunbn2Nv/Qx+FGmPYfiz7sab5uncqPQ7BT0rsLxJdxvygYzkd0mP/FjH406J1MRtaJG1ruDHk12n50UwsC2rxeN5Zj//AKF/CjS+wrQM61bDrf2n/qE/cKNL7BaBvrtrjHt0B+Cuf/bRofYNSAnXrIdbz+7bufyp6GGpDG1+xH/WLhv4bYD72p6GLUCbtBZ+Htrf2EX8TRoYtSBN2ht/C3vD8ZUH4GnoDUDbtCh+bZSn+K5P4LRo8w1Avl0FsmxTH/nOfxFLw0GsE2sTO3EMKjywT95qtKDUAmme5Uqz7AeCEGMijkAyABCB5MKsgtLiNrrTHji5bqB54GfwqI8ynyK/TXVyUGGZhwCOvw/zzWhJKvI1ERJyneY3J05B6etCjSBuyJbIZbkED5owT6nrQ+QdTZ9mtMs9S9rS+gWWDYFUNwQxOcg9QcD7ay6lGl7O6B8hXV0IbnvbSdVKq3DqwJ644PB6/ZQ9xpGkU8cE0hjwT6GmIUs2OKAE3HxFAHc+AGPjQBiI+xkef1t7ct4cAL+FLSh6mTYuy2mwsC8DzHP9K5b7KdJBbLq3tILdNkEEcYHgigUxBwH8j9VFgOAfPRhRYUO7qQ9Rx60AKImHUD6KBDu7J8fto3GKITjwoAcID50CO7nHjQB2x8gDFAztjk4249aQCiNzx0FADlhOcEgetMAotx4sTToVhBGBRQDioxzTAbhaQDTECc4+uigFCgLjbx60AdjyAFADGQHrzigADQJnIxQAN4VPTg0ARZIl8z9dMCsu4FIPU0AUVyjxEmNmFJxT5jujP3cZaUu3LE5NNKhMiwkbFPGFOTj05/CpY1yNfNb21nrr6hcSOkbISrd5hGRgM5HiRwR8apCLM6VfWzrPYR+2wTgESglhnwOfwrNxd8h6l1K+7gttMYWk6Ca7u1aMW4Uvu8Wz5Z461ajXMTdlLrsa2tlaW6kFlDSe70wBtB+BO7HpTkCMpqoMrQqOqjcaUQYGX2gpGUllClcbQ5AyPSmICbeRvnbj8TmgDhZE/wBGPqoAeLE/uAfRQA8WTD9mgB4sm8qAF9ic+FADhYsf2aAHDT2P7J+qgBw0xj+zRYCjS2H7JoAcNMf92gBRpjeK0AIdNPlQANtOYdFoAE1sydVNAwTDa3HWhCZYWUynqSD9opMaEl0SJ23oxUnnAOPqzTUkxUN+TmByG56b2O5sVWy5sW5IgthDsjRTuPCqOpNRKVlJUbDTEbTrRUVA5J3OQ3Vv8OlSUXVreB854OOhpWBNF6ibB+0eoIosAhutzEJIAfVaLY6Q8XMm3Puv/Cpo3FsR57+SIjduX02Zp7gMXVQVBytAFhnnrVEj1IPhQARTQA4GgB4NMBetACYHxpALgZzSA4sAQOTQA/geNMDsBvGkMVQBwBQA7HHWgQ3cPPNKxjjtIxTAUHyJIoAeDTsRxbAzQAgJ8qAO5PUUwO2mkI7BHjTAQgmkMGwoAGwAFMCLIKAINxHnNAFNeQnBoAzt5CQScUCKN3a1mORlCcj8RSaGjWaJrOn3Vl8maqVaBRtimKlgq/uOOvGeCOnSheYNEzULGMvBDp+rrGrMpburpVBT4gfePjTdrkCsJdXel6UjDvVuZyCO6hfeT6M+AFHnjk1VpE02Y69vZb27eaYhpZDyFHAA6KPQVDdloAmntLIWfGWpWFE1NGwuDjBOfhRYUGj0QN0GfgM0WFD/AJKRAdwwQcYIxRYUEi0lZMFY8g+ORRYUG+R1UZMRI8wKAFOmRLj3fsoChV0+EnGFH8VKwokro8ZBwgOPKnYUDbTxG+GRFH25osKEbTHADb7cKT0P/wA0WFDktYBwcsfNVOKLCjmtY8e6rAngblIo1BQP2UE4eIr6+dKx0L8nwkLliGbwx+J4pJsKRqNL05Rp0FxNYpcI6yxqkOmJKVZQAGZsgnk5x44q0yWiFeaMg1TS459PW5jmVpTbCzW2kb5yhTtPTIB69KLCibcdkYH0a3hXS7RxLI0jKttuWFwuCXk7/hevpwfHinYqMxo/Zst2mvbi0tbOK1kikigtmlilMTlRh1WQ4cDDHk9DRaYU0StVsrqTRXht1sp7hZVlEgNpCQgVgVAjYlskqfoqXQ1ZTx6VqHyVumhhjnuGAjy2e7QdWwPEngfBqQ9zVWGiqIUk+S+z7u6L8652tjzIMnHwo3AsdJ0yG4vbt5IYk7leIozujyQw4JJz0yDnrTQMsE0ZLbT7m3SwMojkA7xg5YsBJjo2Ofd6YHPI4p0KyNpOmpLo0ffQXQMt9ErOdiK2QwO3PJHnjnNJIGw97Jtt0vptOEBhuIo+6ScOJEAOQQM4+aOfWhjRbRqJLHdGsLKNzTNFZggkcqqKSGbrjIyDznGKYjKX15LPOrCzFttQDZt2+9jk/T1xUlEAd7jkRZ/rIc0tgLrcC2c4I8jV0SEEhP7X20APD+ZoAeJOOD9tADhIPAmgB3eev20AcZkH7Y+igDu/j59/7KA3FEyEcOKVjo7vkH7XWiwocJ4/3h9dGwUxTcIFJ3AceNFhQ03kWOGz9FJsdCC4iXJLHpStBQ5b2BhkNkAdQKdoKYQXCsAQrYPQ4osVHC6TZuXcR507ChPbItuS32UBQi38J8/TIPNFhQ4XinkKSuPCiwoaL5WJ2xSfEkCiwobJesPmJn4npRYUNW9ZgcoAR5HOaLCgMt+yeC5POGOP/miwoab5cgyZyRwsfT6qLCgEtw0wYxQ3KkD90ClYUVyx3SyF5RKc+HA/GnYUDkjD7lZJM8EDAx99FjorZ7GR2I7lsemPzosVFPeaNcSNtS3Jz+8R+FGoKKv5F1e2cmK3LAnPBGaLQqZIW01ll/8AtzZPGSV5+2laGKukavLw8UcS+rfgKLQUyXB2fkhZWklyTx7q+VKx0WCaWY2yZH94+PHhRYUSYrVlbJdsY8B0+yiwDrZqfHINFjF9jVm97pjyoAX2fuEATeAT4dKAES2I+eScnjrxQAVbSFQAF6eXhSGL7BDjGARQI7uEXhVyfIjrQMGtmIWZ1XYCfA07FQvsqSMDJk+pPSiwokCFFABfIFAAHVd+0Heh8l6fnQA3u+MrnHwpiHxw5XHDqfPrSGWSXkCadBaS2Ql7tpCW79kwGI6BevSnYqHNcWkk+nyBSsdqhUx79+73i3VwfPxBp2FBrjXnFs3dHErSq3UMoC9M55YnODnjHAFGoWkqe+WG9N1ZKbQ5yixljsyOQCecdaVjolX+pve6SltE91OxkWR3nZTtIBG1cDgZOefIUWKiFLM0lyJZoiEGAI16Ko6KD8KBko3WmMoPyVIw8vbG4+yjbsLfuJHqhspXk060WFXQK6SN3ucE85YcdaYE75fWeV4jaKLOZi00ZbDu5535xgEHpxgDzyaTYUMttWW2ht0aKSRo7pJ25BG1QQAvl1NAHfKa+yMlvbLay98sqyRBgRtDeZPPvU7Cg83a23huLX2mSfvoo0DGSUKWI6kEoevx+qiwoqrvUflC7kuu8llDsSpd92FycDPpSofIjiTA/pR6YzRQE+V3jZAhUBh+6KOoh8crMcbiMnwxTAfNI0UfzmJ+NIY0O5UZdsk9QcUAc7sFJLOQPAtR0AGrc7iATjqeaQxxy3AOOMnPNMQSGAtzuHXHzaKCySsHu/OXOcfNooBTCWxyvUj5vSigDwo4BG8YXoAtCAKUZ1y8hI8gABQwAzL3UeAT1200I5rMCDf3jZIzwBTaFZGkd0wgc4JxSodjZGIRiC3HHXrT0oLZ0RJRSTnjNJjDhEcAFAfjzSAM8aqNoUAnxHhSeyBA2QAEnnB59aYAWjUsSMj6aQxqHGF5+unQrDxkcMR600hNnOiO5kZcnqPSigsVI0PvYOfDmlYCMA7FjnJ6kGgYAxh5Sh5xSAatsksg5I8OtIZGuYQk4RSQCPxoXNgyHx7XHBjO5d24npzihsCQbdCeenUgeOKnZMfQakCFd2PDNPUFDQArFiAcGqEPE3KgKBk460AFaMSLySKKA72RNpJJJofICNkyR8heRzgUCsftypyzYHkcU6AkmJTFzzUoYJEDMTgdaLAa6NknefICkpDoase/HIB65xzT1BQ/hW2kZPnQmIRmUcbOrY60wBhyDhQoB8MHj7adCs4ltxTjzzigZ2CDgMR8OKBHMpxgMeR50gOFvnkkcnyouh0I8Kg58xnpQI5UXIp2Am/DHbkH40hjyzbSQetMQKNVmfeBsfxKnr8aAHOpZcBiCfEUgI8WWLhjyuRkcZp8wFcAc85z50AGjGQc+FIYOSfu24TkHAIODTEKL2c8F8+p5oAZLO8h2PtZT4FaAOECquFJA9KYjhApGdzUg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54316" y="2167540"/>
            <a:ext cx="2706986" cy="31393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服务参与者：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农村淘宝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商家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菜鸟物流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二级物流服务提供商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县级服务中心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支付宝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村民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买家（上行业务）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村小二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淘乡甜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4560087" y="2167540"/>
            <a:ext cx="2706986" cy="31393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服务目标：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完成服务交付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日</a:t>
            </a:r>
            <a:r>
              <a:rPr lang="zh-CN" altLang="en-US" dirty="0" smtClean="0"/>
              <a:t>盈利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合作村站数量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日</a:t>
            </a:r>
            <a:r>
              <a:rPr lang="zh-CN" altLang="en-US" dirty="0" smtClean="0"/>
              <a:t>订单数量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日活用户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注册村民数量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好评</a:t>
            </a:r>
            <a:r>
              <a:rPr lang="zh-CN" altLang="en-US" dirty="0" smtClean="0"/>
              <a:t>率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7965858" y="2167540"/>
            <a:ext cx="2773726" cy="31393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资源：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商品</a:t>
            </a:r>
            <a:r>
              <a:rPr lang="en-US" altLang="zh-CN" dirty="0" smtClean="0"/>
              <a:t>/</a:t>
            </a:r>
            <a:r>
              <a:rPr lang="zh-CN" altLang="en-US" dirty="0" smtClean="0"/>
              <a:t>农产品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 smtClean="0"/>
              <a:t>数据</a:t>
            </a:r>
            <a:r>
              <a:rPr lang="zh-CN" altLang="zh-CN" dirty="0"/>
              <a:t>（消费者数据、商家数据、订单数据、物流数据）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平台（村淘平台、物流平台、支付平台</a:t>
            </a:r>
            <a:r>
              <a:rPr lang="zh-CN" altLang="zh-CN" dirty="0" smtClean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 smtClean="0"/>
              <a:t>物流</a:t>
            </a:r>
            <a:r>
              <a:rPr lang="zh-CN" altLang="zh-CN" dirty="0"/>
              <a:t>资源：运输工具、运输工人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资金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9963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应用案例</a:t>
            </a:r>
            <a:r>
              <a:rPr lang="en-US" altLang="zh-CN" dirty="0">
                <a:latin typeface="+mn-ea"/>
                <a:cs typeface="Microsoft New Tai Lue" panose="020B0502040204020203" pitchFamily="34" charset="0"/>
              </a:rPr>
              <a:t>—</a:t>
            </a: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农村淘宝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应用案例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农村淘宝业务建模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data:image/jpeg;base64,/9j/4AAQSkZJRgABAQEASABIAAD/2wBDAAgGBgcGBQgHBwcJCQgKDBQNDAsLDBkSEw8UHRofHh0aHBwgJC4nICIsIxwcKDcpLDAxNDQ0Hyc5PTgyPC4zNDL/2wBDAQkJCQwLDBgNDRgyIRwhMjIyMjIyMjIyMjIyMjIyMjIyMjIyMjIyMjIyMjIyMjIyMjIyMjIyMjIyMjIyMjIyMjL/wAARCAFNAfMDAREAAhEBAxEB/8QAHAAAAQUBAQEAAAAAAAAAAAAAAwECBAUGAAcI/8QAVRAAAgEDAwEFAwgFCAULAgYDAQIDAAQRBRIhMQYTQVFhFCJxFTKBkaGxwdEHI0JSciQzQ2KCkuHwFoOistIlJjREU1Rjc5PC8Rc1RWSUo+LyVXSE/8QAGgEAAwEBAQEAAAAAAAAAAAAAAAECAwQFBv/EADkRAAICAQIEAgkDBQACAwEBAQABAhEDEiEEMUFRE2EFFCIycYGRofAzQrEjUsHR4RXxJDRTBkNy/9oADAMBAAIRAxEAPwDzFDvkbcgSdhsRugBxjofEjjPrWQrC6ZbC6kMORkRkg+QBBI/H66LHHcHPGZry6SQhYRk5xxGPAgfE4x45NPkAKGGCZYEMjYUHIK7S/OcA+GenNDYgkKm6vFaRQJQ6ngdVHh9A+6kNOx15HFBc90wUl0Ul2GRGccYH3nyPpTBslWmnLLYO17FKzRTbTGu1Thh6g45FFqrH8QljBo8mqWYt5L6PurhcIY0YElgNxOQcZwPQYpppsE9zbxaZCO0O7vj3vindED5vgc4rnjp8VqzbfRyL/wCTx5fZXRRnYkdkis6FTwdw48D/AI5pUwsKIIFuYU3p3jZwvQkY/MClQai2itlZGRlypHI86tITZPRQqADoBVEjs0xApCaYFJryd5pF0rdCn4isc/uM0x++jyvWFOnWSyQxQe9cMhMq5HTOKyxe1BM0m6kUvt0rMS1pZsP6v/zV6UTqY4XaD5+mg5A5jkI/OlpQ9TO9ptS4BtLiMee/P4UtA9Q5Z9MYcz3EZ/rRg/jS0BqQ5fYWUMmoqvOMNGwo0sNSHrtOQmpW5x5yEffRTC4nGG470FJ4nYccSqaLkFIkK2op1iBHngGi5DpD/a7tPn2hP9k0apBpE+Uh0e3Io1hpBtc2bg7rcA9fmiq8QWk9Q/Rdem57MSW7nLWtyy/2WAYfaTWkHaMpqmboD1qyRRxQBxYDrQBlu2uuJpegShGAmnIiT4mk3SsKt0eQpHdxL7qK/Hg2CfrqDSju8ujybaUfVQAJroocOrr8VNOmAgvBuzvCnw5waalJciXGL5on2+u6hbY9n1G5jx4JM33Zo1vqLwolinbftBGB/wAqTED99Vb7xRr8g8PzEl/SLr+xo0vVJYEFhEoI+BA61Smuq/knw/N/YPa/pE7QRqoe4glxxmSAEn4kYqb3K0bcy4tv0mXvAnsLSTzKMyH8aNQtD7lpF+kqzI/XadOp/qSq334p6g0sOn6Sez24LNJcwk/vxZ+4mkm30Bl7pPaLSdbd0068Wd413OoVgVGcc5HnTTsC04pgZrtpn5P00L1OqWwH940nyGuTNGR7zfGmITHFMQxhwaTGDcYXA6ngUANdAIyB0AxSAUpyaYFJrfZq11iPef1N0BhZlGc+jDxH21UZUP4mCn7O6nBqAsvZHeVuVKDKsPMN0x8a0tcyWjT6R2Ihg2zakwnk6iFD7i/E9W+741Dn2CjV7OOlZjEK0AN2ZpgNaMEUgBsuCCB8QPGmAuwEZHIPjQB5BBrV68lkske4SZDfrWPO4jxz6VjtuXbBRa22yGY2K73kMTHbGcghcjO0eZp0gQkl/p/dXTT6WoYShWxD87G7HRh5UJchfIVx2fDTxtbNH3WM47wdSB5nzo3BpdginQlvO/EjiREE5/XkAjAPIKeRooKVhptP0+61FbkTTRyMhdVLIQODg4OPLNLyBrqDg0+OxhHc3RZZCXPeJySDjqpIPj1roxN1siGkgqwwrdRvHNCD1ErRFSh8PAn6aq31iPbuWST3wvw0eqWrS54mMwwePNgKy0w13od9yren3ti0jvu0gxsmspx/VkhbP1EVpUCbfckDUu0sbq7aSJP2fdjznPT5rHx++lph3DcjjWpZ7u3N/bG2kXc1vK6uACD05HIyMH0zScEls7Dc3lo6zRCQLtOSGU9VYdRUoCQBxTA4imIEy0wKnWkzpV1x/Rmsc/6bNMfvo847UwJH2WWTeiL7b1ZN45U+FZ4P018y8vvmGGwnCyWbf2WX8K2IHyJgphYTlFPE+PD1NACpE5YHupP7MwYdKQCZnXql0OPGPdRQxGkwm5mI5x78NFBY1mjAXL25DDPKkePwqUuYNnERhyCsRIPP6zBp0Kx4QMrEI3QfNkBzzRQx4M0bHEl4vPUEmpStASG1G8UjN/Ovujhkz99PSx2T9AmbUNXS1nngmSSOT3TEA2QpIPT0o0+Qan3PXux0EdtprqihSZOcDr7orDhG3F/EviFTRqA1dhznF6YgEsnFAHmf6QrO5vLyzkWUCGNcKmOjE8t91c2aVSS7m+KOzZkCkqKxF/bkLnI74ZH0GpakupXsiJLdFgqSRyHyBU0XMKiOeS/VctbsR5hTRql2HSEa9bJ723B+P+NGtoWkF7TaMdxtgOMfNBqvEFpGyNYsCNjJnyyKamhaSFbQxtMymQhAThieT5VWpE0ThZRtkx3Xw6GjUh0PNjIASkyn4r+VO0BFmju1U+6px5NTVCK2LdI27lnY4AHWtJOlSM0rdn0B2N7Or2c0KO3dR7XLiS5YfveC/BRx8c+dJA2aIYoEZvtoQNP04np8qWv+8aT5FLkzReJ+NMkTFMBr8A0mMGo3kP4Ywvw86AOce6w9KAO8B8KAExxQAmD08KAExQAmKAEIoATbQA0rSAYyUwBmIZ6sPQNikB43bW7FrFiMKsrKxPGPe6fHnp1rF9SxkfdJaRYXvALgZZuPAdMdOnjT6iT5BtUt1NveMuCRMCQPDls59PWi+Q+hHeISXF8EjJZkQ7cc9UoYMWS3hV33tljaYIUZCjZyc+PTw+uhsRa63axfKNnIqghrZVzt4+a3505c2iJt6ivgjT2RQLdn2h8sqt7gyOfdPFawpXZKbaQo7s+zMYpcE8YZx3wB6H7uOa0uN+8MkWvs67BPbXM4yc4kKlhk/wBU9PwqU/apT+WxpXs+789yUX0M/Pt9QiPpPG3+8grT2u5HyHKmiMP1V7fxHwzDG3P9lhR7Qtg9orSLEsd2Z9ynvLZldcjHIUkkE+XTnpzUyut0Uq6Gq0DWUt0jinctu2RhupkUnaj/ABHzW9Mfu1n1H0NeBxQI7FMQ0pQBW6xHnS7nj+jNZ5v02Xj99GE7TQk9klMZnX+XKMxLlgMEdPKsOG3xr5mub3zHHT2WY7rpX5PLRLW7WxFh9ZsUBsAPZv8AoEBOYup29eKVu2AHTNLt7nV7e3lS3KPvJ2MyniNj+Ap3SYdSs+TwVRlhUZQfzVwBSsdE+TS3XSYrlPbAzXLRFUcNgBFOftpWFEO6iljEQLXQyvOYd/ietEFbfxEwep262urXdqZoj3Uzx5e264OOoq1urEEt7AS6fdzg2RWJYy2Qy5y4AqWx0BubQCZmWKJssfm3G0/bUwfsobRIudPuLd0BiuVJhRx3c45BUEeHkarbyFRddjLaVu08Yf2zasUp/WKNp9w+NUgZ6p2TZpNOlbbhO99z1G0c1zcGqg/iacR7yNCOldZziN8KYgMgyDQBle0VuJZ7Yc5J8/UVxcV78PidOH3ZHjWpG3+VbzDWxHtEmN25D84+ldW5kAWNNhZNvzv2Jx5etIYSE3CTKyNcqNw4DhgefHFKkIL7dqELHbdzr/HGSKKQ7Y5tXvAiM0to2Mg74uvT0o0oNTHLqUpJL2dpJn904/GpcEPUxReRn5+lsM9THNSeND1sQ3VmPnW10mRnjkD06UvCHrO9psDytxOmOu6P/GjwmGtD+8tZWCR6om9uACGHPlQoyQaos1nYbsoP9JY7i7ZStmSwix851wAfgCc1UclzcWTKNRtHsacitjIfigDL9tz/ACDTF8G1W1B+G4mk+QLkzTEDJ+JpiOxgUAUupa3DATDDsnOSkoDfMOQMcePJ+qufLnUGkjaGJyTZZe022xmW4hKIDlhIMAD6a1U4vkzOn2MjqX6Q9JtZO7to5rxdxV5I8Ko4/ZJ+dRq7BTCQ/pE7Pyj35LmE+TwE/cTT1eQUywte13Z+7yItVgBH/a5j/wB4CjWhbllBfWd0N1td28wHUxyq33GnqQB+QM4OD40wG7qAEJFADSQKTA7PFJDExkVQjtgoA8RMs7GJmO4x/MywOz6610L+0m33G+8EK92CocNhcHnHXrS0R7Bb7hZZZmWVnU++wZmQc5BPTHxNLw4cqHqkNluRJvXaI3aMByqkFhxyfqHHT0qfCh3DUxjPGzHcSrdz3eCfDbjNDxRfUNTXQsLrUY7ma2kUNH3UIiI3Ah+D19OaJYbbdkttuwClO6VUcoVycbNwJOPHIIHHrVwhKNiVJUKruFT9auc+97rceo55q/b7IexOtLiRLgbNUFvgnEmZBj1455rJp6t4L47GlrT7xbpf6jnEfai1k9JZW/8AclXS7E35hBNq0v8AT6Ldeha3Yn6wKXs+YX5ldDG8PdpPYJCkUjKLmFRuQ+ZKnkA+fHkelLathqyYksi3SMsYDiZThTwHJG7H9VhyPhUlI9MVuSOnNIkeKAFxQBA1Zf8Aky5/8s1nm/Tl8C8fvow/aq33djMCMuReocB9h6HxNc/CO8a+ZrnXtmaTRehX2gA44juga7NvIyJWqaXLJcWaK16CmnwdAreY59eKlLd/7AFpVi8Paaxg75yziQ4ngVSf1b9DTkvZewXuU8Oi6rNbxugsplZAR+rI+40q/NgsnTaVqSdn4Yn0+B5TfOyorsuR3S8jnrxQ47pBZTtFds4/kLEoMYhuckc+IxRGNPYLsm6y8sXaPUf5NesouZMFWBBGT0HFKPIHdhrK7jbSdV321ym2KHO+PJOZlHHJ86GmOyJIbaRB3oIPiXt+D9lCxySDUibrEdo8tvue3Jaxt8bgy5HdKB0NGlhZO7EwQL2oLR9zlrebGybd+x+6aaQmem9nV/kUgx+2P90Vy8F7j+JrxPvIucV2HOcRTAE65BoAoNajBu7QHz/EVxcT78Pj/o6MPuyPIdWtLhdTv1T2wIt1IF9wOMbj0HlXS+ZmuQE6dnSZrh2HuXKR7ZLUDrGxzx/DRYEKG1ilvLeBBZ75J1ReHU5JAHp40+gmCeHu5pECKGVip7u7xyDjoaQEg2twLS2l23YSRnUEOsmSu3OfrFPYAUFrPJcBAJixRmAe1HQKSeR6AmjmMBkb9veWxPkY3Q/ZSAM6bAhUQksgPu3G3w8M0MEKglaNyIpSRj5kyP40bASLG1lmvrZWhu1UzoCTaqw5YePh8aHy/wCgev8AZ+JY9e1CPxV5fq3LXPD/AOxL4Fy/TRr0FdZgExQBmu2a7oNHXwOrWw+1qT5D6M0JBIIyefEVRIuPcAJJ46mkBitesrXSmku4zM3e73MXenBfIOR5Hr9dcfFQVxdc2dWGTpnmdzqeo3wYXU7iPPESY59B+Z/wq444QeyJlOUubKuR55GB24UDjggAelamdDGkZQSSDTsKOWSRsYX4f/FFhQjy7Ww2Sw8BRQE211zUrNdttfXMC+SSkD6qVIVIs4e3Gvw8Lq07nydVf7xTrzCkTYO3/aGNg8lzFIp5CyxLyPoApb9w0osof0k6geJbOzlPlGXU/eabsKL/AE/thc3VuZpdJ2oOpW5UD7RUpvkDRKg7ZWlxMkMVjeSyOdoEIWQZ+IOPp8KtMlpmgR5WUFoSh/dLg/dTAymndktOt9NWK+hSa4Y7nk3sNpP7KnPT7zXVsiG+xQdpezsOkRpcW7TGBnCncS2w/HHQ+tRunuwM820F8MVweAcHb9lO/MK8jg3HEy+nA/Onb7i2FO9hkSKT4HB+rrS3Y9gjM7ldzhyFx72fd9BnPFFeQmCdembdX6/Nxx9eKK8gQmRgZtZBjyA/A0UuwwiTRo25reQjyZXx9hpad+o7+AUXlmR71rjHXDyr9+afzFv2Eaa2dWNugMiox7t5chuPVcipk3WzKXwNdd3Z025txFY2YzaxtiSEM3vLzkjGa83JmyY5tWezw3B4s+PU7uwS6tCSpfSLAkAAFQ69DkdG86n1ufZGr9F4+kn9i2TtpOD71jGfhIR+FNcW+xm/RPaf2JCdt1/bsXH8MgP4VS4tdUQ/RM+kl9ySnbazPz7a4X4BT+NV63HsZv0Xm6NDrjtRpV5ayQtJNEXUrloScfUaJcRjlFx7kr0fxEWnV/MptZ+TdW7PnTo9Ste8Nws2biORVwM8cDOanBPHjio6vsLLwvESlehlYujKSNtz2fk9N7x/eK6fHxv932MXw2Zc4P6BrvRLi4nt2hhsZljs4oj3eoKu1lzkDnJHI5oUoNvdEOElzT+h2naDqsXaGymawuI4E3byJ1mTlWHPOfEVTqnVEPYjwaLqMVpEJdLkBCDO+Fgc+uKrSK/MLNbyRafbKbVkIu3yoJB/mhznHFS47jMzaFU1CcjarYb+bcq/XxJ61avzJJF4yp2wu2C4PtkgJSRWPJP7JP2VnB7Da3LuOVm03UMu7fqV4MIBHvjyFOQyLp0bnT4A0N0Rt/7ZSfqNJpdKAsdRtlLwExXI/ksXIgV/2KuKf4xNkfs9BFF2ttwhTc1tccG37tvm+BFN31sRvOzYzZzf+YPuFcHBe6/idHE+8i5212nMdigBjLxQBRatEG1O0PORwPpYVxcU/bh8Towe7I8y1e2lk1rUjGliy+1S/Oba3zj19a7K7mSEhS4XQ7lBboz+2xcJcDGO7fx/CppAQoBcRa1YmS3uh/KYvdADge8PHPSqql/0HZAvZLP225EsEgPfP8+2H7x8QKe/YTJE3yWOzunM3dBu9uNmQyLu/V58OlICboQ0h9WTuLlgRBMABMD/AET54z4CopFWRBZ2zMph1CVgSONwNLagsnahpPe+zoLiJQLKAZlhGH93rVdtwsFY6DHNpN4shsyN0J3GPbgCQ548CaauxNoFPaWltremxQraoiyx7VNywb+cHQDg/jTmJHpeixFO2Gq8ttbe2D0zuUfhXNF//Il8DWX6aNYorqMAnhQBmu15ONDXz1e3/wDdSfIfRmhLjHSqJASSHFAGP7XsWgt0wSGZskeHArl4pbR+Jvh6nkQllWMq0YXCSMcgg+6a2cdyLY/vnKE4AIyOD4g0qHYAXmYwdrYPu8HzFFCsJHcIXJ2e9yxyOnB5pUOwYmtscqAARu4x0p7itHDuJCFLE5xxmgY5EhDA5DAfsnoefTwpWGwkkG52cybic8kfVTsKD29pO7MyOFhiwZHx0BYKDz6mk5bWFHqeh9lrJbVHw93u6z3QynBx7kfQ/E8fGlheqKlVWE9nRqbazhtFxEgBIwzHGT+Q9BgVqZkkdOlFAUU1kdShkh1BNsW/3UimOGXw3EYOc+FdGm95EXXIfbi5E01ncQ97abf1U7OGLKRyjg8kj97xHXnq1fUH3KPU+xkcpL6bMICesUpJX6D1H209xGR1DTb7TZu6uoUVmHHvZDD44qefQZDKHIzCh4x1HHp0oryFfmPkXPdkpGxC8bcDHoenNKl2GxoGcDu3U+jf401S6CG70xnM4HqG/KnaHTFEsf8A27D4j/Ci13Cn2Hd8meLkD44o1LuFeRIgdyzBWWU7G93IGePPNTNqt9xxW5p9fO64sX/esIT9hryOL/VZ9H6M/Q+bKoVzHoi0ALQB1AC0AdQI49aYzsA+A+qkFsUADoMfDigTSfMMlzcR/MuJk/hkYfjTTa6kPDjfOK+iDrq2op82/uh/rSapZJrkzN8JgfOCFfV9QlQrLdNIvk6q33iqXEZV+4h8Bw7/AG/yMGoTBizRWshJyTJaxsWPmSRk1a4rKupm/R3Dvo/qSE1lhE8TafpzI4wyi325HXwIqvW8vUh+i8L5Ng0utNChT2f08AdO7eRPuan67PqkZv0VDpJ/YPJe6VOUMukyoURY1MN864VRgdQaa4zvFEP0U+k/sEsbzSbLUI7xINU3IjoEa6V1wwweqg1frkf7TN+isnSS+5c6d2n0qwiZFivcM2feVDjjHgayw5ceJNKwy+j883e31LBe2WkN1a4X+KE/hmt1xUDB+juIXT7h17U6M3/WwP4kYfhVLiMb6kPgeIX7Qqa/pEnS/g+lsVXjY+5m+GzLnB/Qi3ckF5e28sFzbuiYyRMvn5ZrnzrxJwcWtn3KxqUIyUk1fkzJX2lawdRvZIra7kheeRkMcaOCpYkYwTXcqfL+TAjJYXkem3guLGdS13GwEunNyO7YZwB9v500pX1EVEFts7SWzrCqDK+9FG0Z6jqp4+NDT/EFE27x7RcDfID3j9UHmaPzkLr/ANI9+h/0Z0/buLd7JnbFub5qfR8fOpVD3CaHaWz3iGS3i3mFhuZArcxvnPx8fKi2Mgz6Po+Iv5Bbgl1Bw/gT6U22Ik3NnYd9bxs1vFGllAse+ZwcYPiKXT/gwlhZQyaXqSxyjloxlL3PAkOOo4+nrSVX0GV81pNbahYgNdujTpn3Y5l4YdSOV+NEqrb+RI9M0sL/AKS34/azJ9W5a5Yf/Zl8P9Gkv0kaLFdZicaYGa7XZDaERz/yvB9zUnyBcmaAnimIjyc0wM32hjLtZp+9Lj7RXJxW7gvM3xcpHjtyJQk77mDCO4bg+IlxW9bmYYQS4veSTG7gemEBpUNFcquxRSiEFof2R+0pNOhWLa/rCcxqN0W8kZ/eIpNBYB+7xJmJhlXzhvJh6U6YWFiRDdgLvDbivIGOAKTWwIVLdJJgO8IJwgGw9SpIpMZZW2l7bmCB5YIpU2BxK5XLHPHI8ePqqXz3H0LmHSO4iaSWS2mIjjKGC4WQAmYZJAPkeCR16VMvdY1zPWLAn2SLPXBP2mnw36URZffZMB4rczO3CgDKTXGnRTyK97qcDhiCA023PpwRj4Vr7PZ/clX2D6deWMl4scGr3NxIQcQytnPryoPHxqotXtf3Bp1yA9qdS1DRreLULNUliU7JoZOjZIwcjkH1qZNp7Akuph9a1qbWJYcIyRhd7q2OXPl8B0+mojF3bKk10ISAL/Qt83Hn+PWtNvMgIw/m/wBW65UY2k8/Hk8/VT28xMbhSoyZevXB/Kla7is7+jBEjA5xuK8H06CnfmUlYm9/+8Rn4j/GnfmFChpT+3C310bhsSomIfcXyFViSAcjg9KmcW1SRUKvmaTWjuTSm89Pi/GvJ4v9U+h9F/ov4/6KsdK5T0haQxRQAtAjqBi0AIeoosBaLELQB1AzqAOoA6gQg8fjTYDqQHUALRYHUxHUAcelAjh0FMEdgHwH1Uh7ijC9OD6cUCaT5h47u5i/m7mdP4ZWH409T7kPDjlzivoSV1zVk6ald/TKT99Wss1yZk+EwPnBD/8ASDVDw9yJB5SRI33irXEZV+4zfo/h3+37sZLq8lxEsNzZadPEpyEe1UAH0xjFWuKyrqZv0Zg6WvmEttVt7ZgyaPYqQNv6sunGCP3j4E1Xrc+qRm/RcOkmI13pUoUSaTImCD+quyOnxU1S4zvFGb9FPpP7CvNpUjhlOqW+I1i2xtC4IXOM5UZ61S4yPZ/UzfovL0aYOGHSY7a5hF/cfryDmXT4yBht3IVhmrXFwu9zN+jc/ZfUhTaHp095azrqdiO5kV/etJojwQf2SR4eNN8Tjkqv7Eeo51+37mxsLvT4tcurxtTtO6mDbRuIYZKnnIHlWUZQ8Vz1bMUuHzaFHQy+j1CxlP6u9tm+Eq/nXQskH1Od4si5xf0JAZH+Y6t/CwNWpIzaaKDtVazT/I3dwyuE1WB32ITtUbsk+Q9aHyBcmXpFMQF1FAGf1zAuLMYJ9/jHJ+corl4j3ofH/Bvi92RgpZ9Ma2cXHZtmPcTFjBcjkd7ggAr+0eevFdD1WZ2S5rbRY2uw9lfwgpJNIRtYN7i5I5HgR9Iqfa7AmiqitOzcrwmO5vIz3ltgSQHk7CUHBPh1pan2DYZBpGkwtCIdSU95DGiGQFcqzllblc8k7fjQ5eQ6BTdk4ZUmSHVrJmKTrzKgwS4Piw6Hg0a0FEleyF0l4ZgYpEEspwhz85AFHGfGjVF9QoNbdlb62uC72wbcyjk4wO6x4jj3gfr8KdoEmRpdMnXUoJWhEaNLbHG8HaArZ8fOpa3H0JOnQhbScjnNta5I9Z6nJ7kvgxx95Hptlg2cRGcFafDr+lEWV+2w+ePGtzITPrTAp7W9vzqV3FOIY7OEgJL7wL56cn3eOh9fCtU3zZNKiRcSaisqiCG3lQnDd5KyMvrjBz9lP2gVdQWt20V7pE1rNNFEXX3WddwDDnp1qZ11BX0PNZl7i4SJ7eMsgKlU3Yf1PP0+FJSjzKaYjSRAhmtCqrywDvgj6c4o8SL6hpfYXvLYfOt5l/1v5rRrj/cLS+x3eWvnOp9WU/gKrV5oVeQOSQEDupST4h/8DT38g2QPdcEcpE/9o/lRT7BfmKGlXjuI/oYflS0+QX5hYrv2eYXcsGO4VnyNpxgf58KjJtB0i4vfmaXVW32ejSfvaeh+015fF/qfJHv+i/0pfH/CK6uQ9MWgYooAWgDqAFoAQ9RQAtAC0AdSA6mAe1tLi9mENtC0sh5wo6DzPkKuGOWR1FGeXLDFHVN0i1GiWdr/APctWghf/sojuYf5+Fda4SEf1JfQ82XpOU3WCDf55EfudEkuHhS6u41Bwlw6BkbjqRgECpcOHb0qTXmaRz8Yo65Y18N0yHe2ktheSW02N6HqDkEdQR6GubJjeOTi+h24csc0FkjyYCoNR8SGWVYxgFjgE04q3RMpKKcmNHNSUKwKfPBX+IYqmmuYlvyJNzp15aQJPcQPHE+NrnGDkZH2VpPDOCUpLYxx8RiyScYStoiKcgYNZ2bD1VmOFUsfIDNCTfITaXMQgg4IIPkaAsQkedAxaBHUAJ40xDqQzqYqOoAQ9aAFosDqYhAAc5A+qgQ4ADoAPhQDVhkuZ4893PMv8MjD8aepmbxQfOK+gZNV1GP5l/cj/WmqWSXczfC4X+xBl1/V16ahP9OD94qlmn3IfBYH+0LDrOpXl3bxSzq5aVVBaJcjJA4OMin4kpNJsznweGEXJLp3M5dM0V3dQnumCSyx8HqBIeOnA8a9eCqKPn5Pdj2vJnZiWR8oy58wQAR09Psp6V2FfmAjKq0Z9mB2PEwBx1RSFzz0weaTguwWyM8ERngkKyqYo4EUBeojfcPDqTx6VLhFjtkm5ntZ7a5ieFFaXvuWAwu85x9Bo0b8x6mHtrmwjmmk7tMyTNICFBOCFH4VPhsV7kgX0YvGkinkRDJuGGZeO7x4etDx+Q9QC11PUY5hvv7gr3kHz5NwwFO/rnx61m8T7FavMk29zPdRS+0SocR2uBtRSW733s4Azjy8Kzyxaxy26FwftI3tkAbOHBDe4OhzVYP0o/AjI/bYfacdD9VbEDdtMDz+/wC2aXdrJFbxWksUgKMjToSQeDwzACnKTkqBRSKnS+0HaLT1SKC0ge0Q+7G8u8lfLdvOD8Bj0oi2uo3TNla65ZarZut/Zy2zBfeinXIP8Ljg/YatzVbk0+hidUs7Gx1NI7SC5VZCSVJJ3eICsQcnxPWphJjkgJ7gf0dypHXJXj/ZFaW+5NeQ1ZIQOZpQc+Q6fWKAHB42+bcOf7Gf/dS0rsgvzOIXn9Yp+KH/ABo0Lsh6n3I00MZbJtkkyc5U7fvxQopdAt9xBEg/6uwHo/8AjRS7BYWONCHASUAxsOWyOh9TWeT3GVDmajUhjS9CxwPk9R9TGvM4z318D3/Rf6cvj/gr65T1DqQC0AKKAFpDOpgd4igQtIYtAHUAGtLWW9u47aEZkkOBnoPMn0FXjg8klFGeXLHFBzlyRoteaLQ9JTS7WEs1yu6SUNhuCOSPXw8Bz1r08zjgx6I9T5/D4nG5/Enul08u2/3MopOfdjCL4+B+yvMdd7Z9BFy5JUvzsWmjaaL+4Z5m7uzg9+eQ9APL4mtsGJTeqXurmc/F8R4MajvJ8kD1W+Go6lNchdqMQEXyUDA+ys8uTxJuRpwuHwMSx9v5IdZm4ez/AOmw/wAYqsfvozzfpsCh+b9FSjRo2uq6t399Z2+nizu2mypZ0Em3kfUMZP0V6uXO5TjHE07+Z87wvCaMc55tUa+VkntHPPZaas9uYvdkCsHiDAg8Dr0rTipyhDVEx9H44ZcrjO913orbI22p6Bc3WpRWi93kLJEgR1OOM48c4wPGsYSjkwyllo68qyYOJjjwN79Huvzv2I/ZSG1a7Sbv5ReIr5iCe7txjO76ay4KMNV37W5t6VnkUHHStLrfrfwG6pYWEurzs2rRxSPIxkV4z+rPlnxozY8TyO518h8LnzRwRrFaSVb8yfpOk28FrqEftVrcl0xu2Y7r3W5OenXP0VvhwxjGS1X/AIOXiuLnOeOWlxp/XddigsYLWDWO5vSJreLdvaPLKcD53HO2uHHGMctT3S/Poepnnklg1YtpOqvn8PiXsHZ+wu4LmSNSizuTaFiQVUDrjqQTk8+GK7Y8Njmm115HmZOPzY5Ri99PvfH8+9lMLHRzcdwNUm7wnZuNv7gOcc8561zaMF6dT+h3+NxWnX4ar47iDQrv5WbTt0YlCFwxJ2svnS9Wl4nhlevYvBWfeuXmSIezN37Rtu3jt4ecyd4p+HGfGqjwktVTaS+JlP0lj03jTk+1MHJ2euO/ZLae1nUH3cTqGb+zmk+Fd1CSfzKj6QhpTyRa+Tr6lZcW81rO0M8bRyL1VqwnCUHpktzsx5I5I6oO0DqCzqBHDx+NUIdSA6mB1AjqAJmkru1qxXzuI/8AeFXD3kYcR+lL4MobyXvLu4YGJtzyHDerk48ePxr248j5aXM4sHZuYG4IztwTwPTg/lTryFfmIqcj9WOq8d5jw+PTz9aAG7TuQATDKpwCDnJ8TzyfHy9KLAcSAjHdKvXllyBzjy8OnrRfmOhB3Zl/nI8AsOUG4dPXr5/RR9AHi0MpZo0SQA8sEPl44BoryCzhYThC/szqgIy24gD6T4eFFeQDTZyqBuimXIUjJHIPlnr6+VJ7LqMMthcgApBP8UIP3Uk7XMVDRNqNvF3gubmNGI2s29V59c0UgokjVdUUY+UboY8yaNK7AY4JAGJF6oPmyL+VPbuLceFUji9tj8UX86d+YDhAzHiW1b4L/jR8wDpHPGxaIxdcqdzA/wCFCVBZIW41FTuDc+YmcH7qdC2F9rvxL3hBMmNu7vsnHlkijT5DvzGXEs90oW4tzIPIyL/hRp8gvzGRnujkWbf7LfjSryC/Me0oZSDaSr6qmCPqNOvIBgZAQSl2PQq+KK+IB4J4hKDvdAAdxcMABjnJIrPIvZZUeZptRJbSNCJxn2Mg46cSGvL4v318D3/RfuS+P+CtzXKeoLmkMXNAC5oA7NAxc0gOzyKYC5pALmgDqALbs5fW9hqyy3J2xshTdj5pOOfhxj6a6eEyRx5LlyOH0hgnmwaYc7sJf6S73U1yNTsZlkYt3r3ADEeGR6dOKrNi1SctafzMuFzxx41j8OSfwKmaNYjhZo5T4mPOPrIGa5pJLk7PQhJy5qviau909X0i2tbK+s4rIDfK0kuDI3HJx1+H5V6OXHF44xhJKJ4mDO1nlkywk58lS5IoJYNOtvnXj3bj9m3TYn95vwFcbjij11fZHqxnnn+3SvPd/Rf7I1yjxTlHhEJX9gc4+nxrOaadNUa45KUbTsdZ/wDTYf4xRj99Czfpy+AKDuzJH3pYR5G8r1x44qY1avkXO6enmbfs6mkd7OdOWZ3jADTTDkg54HkOPKvW4Xwd/DXzZ876QfE1Hxmkn0QDSLtNd0+60++lLSli+QcErnPHwP2EVnw+RZ4PHN7mnGYnwmWObEtuXz/6VWv3lt+r062sjAtqcbmGD9Xl45PWsOLyJvw1GqOz0fhnTzzner8/ETuyclrECu/dd3DMCuPmIgzz8T/nituCcFt1f8I5/Ssckt69mNfNv/RF1zVFbVV22yC4s5z+tP7ag+6CKy4jN/U2W8XzN+C4ZrDvL2ZLl2vmWllqbatbatctCsW2AIADn9lzyfprox5nljOTXT/ZxZuGXDTxQTve/ujMaVfXFheI9sod3xGYyM7wfCuDDklCScD2eKwwzY2pukt77eZp4yLO6vO7mMUaTpBDJJE0ixrwWjU9Bljj6vSvQXsSlTpXXK/l9TxZf1YQtW2m2k0m30b+W4mtQqksywjT0RIgzo9v+sGTjIYDAz0HrVcQudV9P8hwc20nLU23zvb6fyM1u/8AkvtJDciISE2xTaW29WPOaz4jL4WZSSvYvgsHrHCPG3W/+B0WlRXt6xu9ItlVyzNLFd7znr0B8aqOKM5e1BfJinxMsWP+nle3RxoGdLt7K+EkehXsixPuSRJgytjxx1pPDGE7WPl5lLiZ5cdSzRVrdV/kz+q6gdT1B7nbtUgKi+IUdM+tcObL4s9R6nC8P4GJQ5sh1kdB1AHCmIWgDqBHUwOoEWGh86/p/wD/ALCffV4vfXxOfitsM/gZmS4DM5aVBuBOCOMbvj0z9te3F7I+YktwjzB2f9cjkqR76YJzjjxx06+lOvIkRRyPcj6g9fIY8unh6nmivIBNp7xR3b9EHEnH089fM0fUBxBCMwWUYJ94HOOfLH0UX5hQx3dWYB5wfe4VCWHI/wA/HFFjo0fZVJYYABq6Q3U591JowzuD72CMg5FLYGaq/wDaHjRBc2yQlcTCZMlvIg5wOfjT5CAXq6df2rRTmR4baVY8oSMvwMAjr84A+vwpXaBbGY1vTobHUTBa2sboI1Y77nDZOfAn8KOQ9ipdJkgiPcTKWZQG3htxPoBwT9lFi6ErN0ONuqj05P4UDod2et7e/tnkngtJDJeMCqLkIhQkByT+qQHGHXJ8MVd0uYug3s9plrf2KLd2UbZmlE1x3bMoQR5Xa4PuEHklhgjpnpQ3sHQyqwyMoJtLc+uf/wCNLcLNbbaDo9xpEV/Jp6x5jkaWSWZimVlRNzbV3c7jgKODjPnRW/Io5+yujie5thHLDLELh27yQb4xGw2jYPngqclgeDgdeKFXb8sEJL2Z0NYXuVu2itw0yRk3q4lKFNp3dFyGJK4yMUtuwgQ7LQGO4QTXcd3EJ2aI3CkRd2AVDYOTvByGXjH00woHedmDBN3Vve3UhjuWtpmf3VRljEhfPPuBSeT5etG355CoLH2UMuoXlrFqs59ndF3dwD7rJvEjA/NQdCRk58KG67jobB2TvbmO3NvqCu8whbmLCAS52kPjDdDkDkUWu4qKjU7OSxgG+8SaK4tWmhYRldyHIzg8jkHjFRN7DS3LgMW7K9m2Of8AoTDn+M15fGe+vge/6L92fxX8EbNch6ouaBi5oA7NAC5oAXNAHZpAdmgYuaALHSdPTUXnDzNEIkD5Vd2ecedb4cKyXb5HLxXEPCo0rtk+Ts3sZALpssHODGMjauT0bHp1rZ8Ik+ff7fM5o+kbT9nt17uuwx+zUqyqi3URYsq+9GRjcpYHx/dNJ8G7rV+VY16Si1bi+vXs0v8AJH+RJXRGhuraXeEZQpYEq7bVPI6ZqPVm60yTuu/Xka+uxTalFqr7dFb69hkmiXMULzB7WRVVnPdygkhTtOBjnB4qZcNJLUmmVDjYSko01yW677r7ApNNvYhmSBhyR1HgOf8APx8ql4ZrmjSPE4pcmNNpeOA5gmfOPewWz5VPhze9D8XEtrQlpkX0IIwQ4BBogvbQ8rvG/gAB4HwrM1ZYaTrM2kTvJEEdXXDo54OOhyOhrbDmlidrqcvFcJDiYqMtqFvNWe5uYp4YIbN4slTbjack5yT408mZzkpJVXYWLhVCDhJuSfclHtG1xGq6hp9pdlRgOylW+ytfWnJVOKZgvR6g7wzcfuRtGvRp9+L2SKR4lDISi9CRx6Vngn4ctbWxtxmLx8fhRaT25+RH1C5W71G4uEDBJZC4DdQD51nklrm5Lqa4Mbx4owfRFgurQWmhtY2cbma4GbiV8DGeCFHw4zW3jKOLw4Ld8zmfCzycR42R7R5L/YzQtStNOuZJ54DJJsPdODnacdMevTPhS4fLHFJuSsfHcPkzwUIOl1/PLsGsNfWG1lt722Nykk3f5D7SHyD94zVYuJ0xcZq97Iz8C5zU8UtLSr5FxbaomqmaUpZQxyr3UglnxJgHIPTGOTgefjXXDMstt0r23e55+Thnw9RTk2t1S2/9lZq0ttrOvMFvYoYUi2iaT5rEHJA+v7K580oZsvvUu52cJHJwvDbwbbfJcyVommwWGpLc/KdhKgRlwkmDyPWtMGKGOerWmY8ZxE82Fw8OSe3QsBZn/lQiO3na6ctEy3ABAI4B8sHnitlD3+TvzOZ5v0t2tPPb8v5mNuraWyuXt5wBImM7TkcjPWvMnBwlpZ7+PLHLBThyYGoNDqBHCmAtAhc0AJmmIUUAyy0AZ7Q6eP8AxwfvrTF76Obi/wBCXwM33MpTK94yleD3ZIPP3V7KnFJbnzDi75HSnl8u53KR+sTk9OCc9PyFNNPqhU0MUID1g+cDyv8AVxnp9GPporyCxyqDIhCIRhOjkL9PTp4nx9adeQrOK4Qna3xDgnr5Z/yKBgZgcOvdzS9cRggePHOKL8wotuzmpabpMMotdPmOpzthSylyPMMQPdA8h14pJg0bm9jW4tZUnniis5YRGWkUBgxPX3uOnQHnNN8txJ1uVsgisrm3srmH2LTbMCSKQHCSuOmeuMZJwec80VSD4FFrN3b3+ozzwvZyRkAKXDhyAMeg+FAyslRQsIWKHJYAmKfJPHRsngeZpWHQY8QDn+SfVer+dFgUJhz86xgb6R/w1VeQrO7pRkewKM8EKy8/dRXkF+ZwijBH8ikX+Fx/xUUuwWSI7ia3kBhN/EV3bTFKwAz1xhuM0qXYLHjUbpbdoBd6qsTEsyd5IQSTk+fUgH1o0rsFsK2t3rSiWTUtQZgrL+tTeCG5YEFSDkgE564opeYWzn1u7kjlWTVrhu93h2kiUthsbgGKZAOBkA44opcrYbjpu0F7OqbtaZGQlt6IqMzbQu5mABJ2gDPkKNu4b9iSvarUDP30mqWk7745V76JSEdBhWX3hgjJ9DnkUbdwvyGxa/cpbiFZNNdC6PLmMjvSpJG4B8Dk5JUAk48qK8wsga7rV3dtEZu6aAQNANjsxXyJZiSSSx5P4VEr+o1uXoO7sp2bPlaOPqevN4z3l8D3vRXuz+X8EauM9YWgYtAHUALQB1IBaAOoA6gZP03U200XDJGHklQIpbopznPrWuLK8addTm4jh1n0pvZMsU7QrM8RuE7ra0hPdqWGGUDGM5OTkmt1xVtOXny/9nLLgHFPQ75c/J/AmS6/YNd20qSSKiyKZAIiM4Qrk+eM1rLisbkmvzajnjwOZQlFrdp1v5pkNdRVHty2pW8kaSRbkjszGxRXBxnHQcnFZrMk03O0mulcjd8O2pJY2m0+crVtV368jru9MkEyR3ulmNg6ARxur7GbJAyMc9TSnktNKSr4PlY8WGpJuEr2e7VWlS6/QMb+1IYe0oHkaQjb0BKkA+GM8fTVPLCqvnf8EeBk56dlX8lNbSQpp7pKgZXmGQMbl9w4YeoP19K5ouKhT7/4O7JGTyJxfJfLnyYOyP8ALYM/vipx+8i8v6cvgMt+776Lvf5vcu/+HIz9lKFWr5FZNWl6efQ1Vy99H2hjVowdLa5iERMamIKcAbTjA8elehN5FmV+7a+B4uNYpcK2n/Up3u7vrY2KyWJV7yzUA6uUxJF+wcjHI6eXhTjjqrj+7t0Cedyupf8A+d7Pr/shahDFLpkzxWsSSxag1vH3KYJTHAOOvP01lljqxtpbqVbHRw+SUcyUpNpwTdvr/gdp80Cdn9Rjms3PdtH3q98yl23HHGPdI9OtGJpYZpx5V3FxEZy4rHKMud1sttvvYsOk2xtBHcd2ly9o9ymxn3ADkZz7p+FOOGGmpc6vr/6CfF5NeqF6VJRfKv8AZ0mkWgEtogkFzHYi674v7rNjJXbjpjxpPBDeC5pXYR4vLtkdaXLTVfe+4/VrGG7uZWiZkuUso7goEARhtGenO7xqs2OM5OudJk8LnnjglL3XJrnvz/gBL2fcW5aNnWdHjR4pGQ8ucD5p469D4VEuF9nbnt26msePWrfk03avp8efxQC90mO3gnlguTMLaYQTBo9uGPQrycjPFRkwKKbi7p0zTDxcpyjGca1K1v8Az5gk04CzhuJ7uK3E+7ug6sdwXqSR0HgKlYVpUpOr5FviP6jhCLdVfLr/ACPk0a4jhZ2eHvERZJYdx3Ro3QnjHx54pvh5JXe63ryFHjYSlSTptpPo2vz5jpNAvImdT7NmNgr4mX3M9Cc9AfCh8LNXy28xR4/FJJq9+Wz3rn9CBPFJbTyQzIUkjYqynwNYyg4txfNHTCcZxUo7pjM0izs0COBoAXNAhc0AdmmI7NAFloHOu2nGfeJ/2WrXD+ojl4z9CX51KW3s2eFHSGaRSMhkcAn6MZFeyntzPmHzDNaTKB+rv1H8OfwoqL7BbBshUYaadfSSD/Gl4cX0Q9Uu7GbY/wDvMB/ihx+BpeHHt9w1sRoQV4a1bkfNLKfuHFPR8fqGr4EW5gmy4hSFmCjAMuEPwJPWjS62bBNXyLzRdT163hS0stEWQE+9OJV2RnHI4PTPmaasTSNmIIpruKW4wZhDgwMwYDJBLYPrxuxTJI81zJo2nBphcX+6QlmjjGEUknkfugceNHLkVVsxGs6jbX980lnDCkO0Ko2BWbzJx40nuMr3ZjtJg6fuPxRQiuuGXv2ysS9OHc56fGih2Vy32mnpHMPgW/A0tUewqYQXun/9pdL/AGn/ADp6ohTHLeWPhe3C/Fm/KjVEVMJ7XZ7iRfuvpngfWKNUe4U+wourY9NUH07Pyp6o9wp9hwni/Z1KP6QtPUu4V5BBKT0v4T/ZH/FRfmKvIeDMel1bn+yf+KnfmAu2c/t2zfQfzot9wOMM56xWrfX+VG4Ee8snmg2vAipnLdyfeP2D41lltKy4U3Vl/bgp2S0BWlEhEcwznp+s6H1FebxjuS+B7vorlP5A81xnrC5oA7NAxc0AdmkAuaAOzQMWgDs0gFoA6mB1AHUAdmkAuaYHUAdQAtAC5OAMnA6DPSgVFPr2vajp9zbiC5kG5d5JYnkH3evlzXbw0VNNyPI9I5HhlGMElafRFbb9rtZaVY47oqZJVc4A5fPDfGuh44xTa+PNnnx4nLOSTrtyXJ9DaQ6le2008kNzIjzH9Ywxljnr8fWvOjlnFtp8z6GfDYppRlHZcgsWtX8MUcaTjbGhRd0asdp/ZyRnHpVRz5IpJMznweGTcnHnvzfPv8RPle8NobbvE2mPuS+wbzH+7u64o8eenTfl8uw/VMWvXXW+e1967hZtduplkykCSSRiIypHhgg/ZHPTiqfETafLt8iI8Dji1TdJ3V7X3CSdoJpO/cWsCTTlGeVd2S6EENjOPDp0qnxMneyt19iI8BGOlam0rpbcnzQk2tJOGQ2UaRzTie5VZD+tI8B+6KJcRq2083b8xw4Nwp690qW3L/YyXUba4skt5rWT9QX7gxygbVY5CtkHOPOk8sZR0yjyutxx4fJDI5xlzq7XVdV8SRNrcUsVzIIZBd3NutvISRsAHVh45OOnhVy4hNN1u1XkZQ4KUZRja0xba779PkPvNYtrn5RKCQe0SwOgZfBOueeKJ54y111r7Cw8Jkh4d17Klfz5Ffq9zFeatc3MDMY5X3KWXB6DwrLPNTyOUeTOrhMcsWCMJc0iFmsjoFzQI4UALmmI6gR2aAOzTEWGjsV1NGABIjmP1RPWuD9RHLxv6EvzqZYMAq+9djgf0IYdPga9rp1PmDvaVXpeMv8AHbkfcBQAVNTmUe7qkY+LMv8A7qWwBRqd4/S8t5PjMT9+aKQWON5ePgGG3kwQRgoeR/ZFFBYySa699zYAuy4xhSBjxABGKKHYODXNX0yzeOyg7pmAX3YTwM+HvHHWpaY9i10rtg2nWLhrCWS7ZixlmDc+hIBJGfWhNoGrYHRe195YI6z92UJO1HZsA+Y4GOfD7qStMHTIE18lwWaW4tnkdtzZAAJ+GaoVgsRt81LY+qyYpBZ3syNyYos+vP24oCyp+S4SP5pfqpaUOxDpUWf5sfVRpCxvyTF+59tGhBYh0eI9Q310tAWINIUdGcf2qWgdiHSM9JZPvp6BWNbRmP8ASt9Kj8qNAahh0Rj/AEv+yKNAahPkaVek3+zRoDUS9P0iJ7tVvryaGA/tQoCc+XJwB68/Ck40NNFl2k7PHSLqAWbzxxSxbgk8wkbjgklcDB64qF7Vj5FbY69daPcOpjtpXOFdJ496SH97no3hkdfHNRKCNYZZR91tF3H2kvZufkHR3z4YKH/eqHih2NlxWdfvYYa3MDiTsvZfFZ5FH31Pgw7FrjOI/v8Az6Dxq6H53ZZv9Xet+VLwIdi1x3Ef3fZHHVrP9vs7qafw3Ib7xS9Xh2KXpHP3X0E+WNIx7+ma1H8Ch/Cp9WgUvSWbsvz5iHWuzw+c2rxHyNuh/Gl6tEv/AMnk6xX3FGr9mm//ABO9j/8AMsv8aT4Vdyl6Un/Z9xRqfZxsFdewD032jil6r5lL0r3h9/8AgRbrRHPudobP+1FIPwpeqvv9il6Uj1i/qgm7S2+Z2h0tvi7D8KXqr7/yV/5TH/a/sPWC2b5ms6S+fK6A+8Unw0u416TxdUwnsDH5l5p7/wAN2ppPh5+Ra9JYPP6Dl0u7f+bED/w3CH8aXq8yv/IYO/2YQaFqpGRZOw/qsp/Gp8CfYpcdw7/d/Jx0TVVGTp1x9C5+6jwMnYr1zh/70COmago5sbkf6o0vCydilxWF/vX1GNZXi8mzuAP/ACm/Kjw59mV4+L+5fVDDDOvzoJR8Y2H4UtEuxSyQfVfUZkjqCPiKVMq0yHe6dbag6Cck9BjvCo6/4mtcWWcFpXU5eI4XFleua5L/AKQrbQrJHSURvGyPkAz56Hr08a0yZ5L2bs5uH4PFJLIotdt/+F1uHmK5T0xaYHUAJmgDqAOoA6gBaAOzQI7NAHZpgLQI7NAC5oEJmmB2aBC5piJ2lHF6zeVvOf8A9p61wfqI5OO/Qfy/kze3B4S+Xy2uCPvNezWx8yDiuBNH3iT3QXJCsYwcgePAoTsdDzKPG7P9uA/4UCJ2iT2qa3ZPcT2bIJlOWPdbTnhsnPShsCxv1sbq5kl09NJmQ2ndoslzHhSCoVNpUcZBA887sjmi0UT7HQ7C41y+jk0y29mSNe57iU7CCeT7p+ccHBzxjpRsBHh7N2xN9EiuJo55Y4+8lkUcriMA9CSxzjk4GaKQbWZuOGVrhYQbxNzhN5cEDnGefClTEzSJoET6rZQpcX5t5o2dzIIxjAYj3hnnAHH2800NgtS0FLa/ht4tRDh4WkKvGrMSOAF6DJ689Bk9BTYURrbs8Lq6niN7ZGKPu33C3yXjcFlIGeuAeD4g5xSED/0ZG5wW0/Kuy8BRnBIzguD4eVDoG2mVuwUEi7B5UAJsFAxRGKKAURjypUB3djyp0AvdDyp0I5owCOKAE7pfKigGNCPKgCys3i1F0t9TmJjjA7uWSXDIviATxjx2+nFYTTh7UTSLUlUjEavEovJOpB6ZHUeFS+Y0R7XUGtWVXxJEDkAjlfgfwpUUmXsOtWecLNj68VJVhm1m2AzhX+AoGGttSt7g7e7CP+6fH4UkBLDRt+ytA6Hjj5uR8BQOhk0feRsHGRweR5HNJlQT1Ids5OVH0qKBCG3gc5eGInz2CgBPYbVv6CP6hRYDW0iwce9bRn6KdioGez2lMcmzQn4n86LChD2c0s9LQD4SMPxosKGr2eshIcLMFAAUCZuPE+NIprZEhdFtwMLPfJ/DdMKPkSGXSQo9zUtTT4XRo27BQVbK8QYTtBrCjy9pyKNuwtKCpFq6H9X2m1QD1cGjYNKDd72hAwvae6I/rwq1AaQE7do5ImibWY5o5FKOr26qcEdcjmhjVofHN2hhRUW70tkUYVXsgcAdB0opFKU1yb+rHG+15QS1r2fm9Dabc/dS0x/Eh+LlX7n9WMOp6mP5zs/ob+qq6/caXhwfRfQtcTnXKbG/Ksw/nOy1gf8Ay7uRaXgw7IpcZxC/f/H+jvlaEnD9lJx6xagfxFLwIdv5KXHcR/d9kL8p6dj3uzuspj9y6jb7xUvBD8Za9IZ12+n/AEct/orD3rHtBEf/ACo2xU+rw8zT/wAjmStpfc43Whkfz2sR/wAenZ+5qPVl3f2GvSc+sV9Rhu9BHXV5ox/4unyip9V8y/8AyneH3G+1aCenaSzXy7yCVfwperPv9il6Uj1i/qhe+0gj3O0mksfIyMv3rR6tLv8AyUvSePrF/b/Y8Czf+b1rSX+F2B99S+Hkil6Swvv9AwsJHH6u70+TPTbex/nS8GRS9IYO7+gQaPqGcCKJv4biM/8AupeDP8Y/XsHf7MedD1TjFlI38LKfuNPwZ9hrjcD/AHCNoerqMnTLrHpHml4U+w/W8H96BnSdTXrp13/6LUeHPsP1nD/cvqMNhfKcGxuh/qW/KjRPsPxsT/cvqSdPt545pnkt5kUWtxlnjYAfqm8SK1wxayJtHLxuSMsLSa6GOuw7o0NuJO8bg93MXwPHocV6cprlE8BQfNiwWt7bwLGsUyhegVhgCrinRDq9h/eagn7Nx/dB/CnuIabu8Hzllx/Wh/wo3Aab9z/ORxH+KGi2MT2uHC5trXHP7IFIAi3cTbQIYvdO5dsrDB8x5HgUbAO76Ik/qpMnrtuGp0FkmO6kDxyRm8R0j7pSkwyFwRj6iaKCyU2p35m743N+JNhj3d3G3unw6dKW4DhrGoJLNKL25VppBJLm1ADn1wPu8z50AEOuyO7vIkDu7s7MbWUckk+B9adkuCbtmaGp6h42cJ/tkVnqZWlDhql6Otin0SH8qNbDSW2h95q8l4ssRt/Z7ZplIYNvI8PT40SyNK6Hp2Kr5aYEfyNjnn3ZB+VHieQtI8ayR1sZ/oYU9b7BpHfLaDrZ3P1D86an5BpO+XYfG2uh/YH50eJ5C0sQ63bEqTFcjH/h/wCNGtdg0scNbsvHvx8YTT1oNLJtrcRXcPewlmTJXlSOfpp3aE0G2Dy+ymBntcjBuiceA+6sJc2aR5GelXFSMFsx15X1PSkxoIuHG1RwOcfjSKCTXDvEFYYbrvU8GklQ7sLal2ZtzMQAMZOcVhn5I6uH5stLKzmvJQsbbFyAZGJCr9XX4Cubc9DFgnlbUFyNRo8VjpV2Hlhk1F2jbi4291gf1TnPTGTWclKa2lR1/wDjJakm/oR9VsDNPLdadcTW6uDL7PJ7qrzyqEcYHPBx0qouaVNmeT0dOCurM+13fROUa4nVgcEFjxVa5dzjeKKdNDhqN8P+tSfSaPEl3F4UOwQatfj+nJ+Kg/hR4s+4eFDsPGs34/pFPxjFPxZi8GHYmWV/qt9OIoREx8WZMKo8yafjyStsqHCa9opsvry0uILSNrS5iuLznvo2j2pwP2Gzz9PWsocVkcnaVdC/UMle6UD65ewyNHLbRq68FWDAj7a28eRi+GSdMUdo5x1to/7xo8d9herR7hB2kk8bVPoc/lR6w+wvVl3CL2m87Q/RJ/hT9Y8hereY8dpYvG1k+hxT9YXYPVn3HjtLb+ME31ij1hdherPuOHaS08Y5x9A/On48Q9WkPHaKxPXvh8Y/8afjxJ9XmOGvWB/pXHxjNPx4C9XmOGtaef8ArIHxVvyp+NDuT4E+wo1bTz/1qP6cj8Kfiw7h4E+w4anYHpdQ/wB7FHiQ7i8GfYnm1lXTl1IoBaOwRZd4wTz4Zz4Hmpjmxyk4p7oTjKqIpuUxlJI2+EgrTUu5OiXYf3uejgj407QtLGMobqin+zTsKASWsT/OgjPxQGiwoC2mWrj3rWA/6pfyothQM9n7Ob9XFYQtM/CBIhuJ9MVMpqKuTpFRW4Wbs5psE7wz6dFHKhwyFSrL8eaadoVAxoWlD5sRX4SN+dMVBF0WxHzXmU/1Z5B9zUbCA3Mem2Y2vqd8rnpHFdSs31BqNhMfa2V9cSZi1HVLWIc7pL9mf6FHA+k0bCosl0eWe37rUNY1G8U87ZJztz8DnNIdAT2Xseq3F2h8xLVKVEuNif6Mwj5mo3q/2warWxaED/0elB/V6zcY/rIpp+KxaEcdCv1Puaxkf1oB+dHisPDQM6TrSkbNRtHXx3RMDT8Vi8NCNp+tIuXm05h/WDD76fjMPDBex6k5wLfS5vPbIKfjC8Njfk/UD8/RbMn+rKv5UeKg0MGbO7TroTf6uUfgafioNDGFpYz7+kakg6ZUsfuNHiIWljvaCh2m11ZPXYxprIg0s720DgnUx6dyf+GjxELSzPfLd4P2ID/ZP51nqkVSF+XbjxhgJ+B/OnqYUjSdjNUkvL+/iaKNP5DIcrnnpUzbcWNLZmWa9kVVBgUOAAxVuv0UbkhoNRnLbYoEbAyVY4oUmh1YYa2rXAt/YS0pYKAkoO4nyOOarX5BpDyah3M0kM2nSxyRsVdS3KkeHShTvdIVeYz5VtvG1kH9oU9fkLT5jTq1n4wyj6V/On4i7BpfcudHniuLRniDBe8I588CtYO0TJUTwKoRRa0mbk/wrWE+ZpHkZ6WPOakoA6BVJwOvSk0EeZJ0uGN2upn6W8Bfpxk8CofItAplVkjHznUEM2MHrxTrcaQewty17HEJAgk4JK8jFTOKktweWWJNxNno1xpthp9vNdSIZ0lZSJCCuN7KWCdCcADnPWvI4rxXNwgtvzqevw2ecsCUdufLuVUOrhb5IGeA2zRyKrxpt/ewceHPh610OLcL67f4PcxcRv7Xl/glrqgRbVmuLV03NkLIckbumKHH3joc4+1uvxELUmhuIoZYQN/AyfFScD44NOELlTPM9LJY8XjxVle6SJ3mUB2MFOM+OPT1rXwE+p88vSC/t+5zAqkrNHgRsFJz54/OjwPMpcfD+05B3ilkTcocJkNxk4x99L1d9x+v4+qZf2uuWel6UtqtoTcc948jbQHPiPPHhxXFPFOU+ex7PC5doyi9nuR/9K8OiiFivOW35z8Kb4eXM9NZosHdajBq8A/VMLpCNu0ZLAnGPtFVjxT1aUcXpCeKOLxJOqITWk6MytBKCrBGBXoTjA+0fXXR6vkPEXG4H1O9mlGf1T8PsPH7Xl9oqfAn2KXGYP7v5GFNrlSrBg20jaevXFHgz7FLisL/AHDVKMxUNyOoxUvFNc0XHNjk6THiPccDk+QqdLLtDvZ5D0Rj9BoUGGpdxhjIHNPQ+wtUe4mz1H10tLHaE2GlQHbG8jTCiXDdWunYeZA8ueQecfAfjT0yfI9Th8OKMFOe7ZYR9sI1JJjcHPBA60nhmup06sb2oJrQ0u802O7tlaK+D4mQx7VkU9GHHUH8aFyp8zzOJhUtUar85me2elI5TveHQkfA00KhRJKOkkg+DGnbFSJNqtzcSBRcSquRlt54qlfc0xYPEdJGqtLu30+H9VJlw+O8J3NwPM8jr4Ypu3szthwWKPNdCebuHVbhoA3fyNJty7AE5z0b6KWtwV9KCXD4FG5RVUZjXrTUNImikWaYW84zHuYMQR1XPpVRyuW0Wedmw4ov2eRRT3Opy3FvA886wyttJHGfprqx3p9o87NWpaeQO1hnN3LFAQdh5Zxn7PHrVN0ZUzZ6VBc2tpDC7ICij3inX44NQhk8zzZ2ie3J8vH76oByyXHiYj8M0CHhrj9xPrNAxMyJnbEOTk4OOfqoEIZ5B1iP96nQAnu2wVEUmceBoAiRRqGy8Zd/FnXJ+s0wJqSIuD3bZHiI8UmwCe0r5P8A3TSAUXCfvH6jTAT2yBT70oH0H8qQC/KNoCAbpAfposAnt1r/AN5T+9RYHkAJ861MxcmgDSdiBK+uTRxP3bPayAtjPHBNDrSw6MqZo9szAnoaiM7VkJj7XCTbs590jGKpOx2WWg6ak2nRzlV71dTgVX8QpIyAalzSaKToutY02dtd1ExMpUXDZDEgn6RxULKoKiHLuRF0244GVX4kj7afrUVzJ1Kx/wAlXOMnaf7VWuJgxOaQfT+IXGMENXVHkNslhuelWIqtTIac5GDtHWufJ7xtj5FJMuxicVFl1YWVxPsPdqu1AvTrx41yZcuqR6GDEoR+IeztBMrJgbXdFYY4Iya0wO+ZhxSqqJ8uk6dE2xApdf2cYH110nImRrq2t7bWbMW8fdqxboxP7OfH41D6ozzbwZCns2mEboR788kJHiTuJH41lJPmjs4PjY4YuE/iSItISWRVSaR5uqqq9Gx72R5fdXnyzyjzVI9NcQ2rTB3OlJblQLjuWjXBE67Tk8g/DByKqHEOf7bvsW+LaTuirS57hlQSs6o4bAPu8HPH1V3Rh1o4eN415sfhRe3N/Elm6Mzy7HG15EbG3nw/KqSqjydNE113wXY4BaWPBxnn3aldDPqhJY2gtLoM25lmjbcFA8vChO2gTtoV409ruZmjDtGo4bkEEdKzyY9caujswcXkxRUVyLP2e2XSZ7tihMSgFO5yDHuwTu9PKvMerxliv5+fwPQjxLcNdeY21ksktLm6thx3kILouGI3KxGM8c+HoK9PHjcObs83ieJy5qhLZbgLvXmuZZhbh8PcJJlvTYB8OlbU1zOWONKrK2U7nmkPeZScbm3ng8flTT5GlFjamaWxkeEuj+3KUMYBbJBzgHipfMhpJ79g7RP8nQNI8hY3MysHABJOTkgePH21nl9xnVwL/wDkpeX+APcDyrjs9+h8duO8XB289R4VcPeRjnX9KXwYjWyLLMSg4voRjPQbV4ru3o+VUtl8GKkEXtMYMSn/AJQcEYzkbTxQPU6+QIW9qLeyMyxxhu/DOwxznj6qGXrnbp9gYtYfZIyYk3fJzPnp73HvfGjqV4s03v1G3Ol2xuJJioCRQxOVU/OLcfhWOSEmvY5no8L6TnCChPz3J0mlWcFtG7wRFmmCtEM7kJyBk9MdOh8a8+Ess8jgny+h3S45xhrbdEnStHsrk2IZJFSee4R1Ehx+rXj7ea9OGJJe1uzy+J9JZpt6XSVfcBHpcDacsxMnefI73R94/wA6DjPw9KrwoXyMXxudSrV1oiPBZSX93Fb3J2RezqmW5ZmZQ+M9epqVjxtcjT1viElb7liNCga/SAySbW1RrT12BC315p+FDsR/5DPV30vkUOoifT7TT5kf3LmIyHz3K5B+wCpeJJuj2vR3FyyRlF80/wDBXhpZWGXZh3o55PB6fdU3X0PR8Xq30JtlJe2FytxCkoljlLLlDwcYH15rLJoyR0t7MiWSEvZvYl3eqz6skVtcyJshO4vjBPGMfaeB50sWGMJNrqcuZpP2TR6FY2d72YlmuC5nVCYsDOSpYA/HAFdsUtKfxPNz7ZGkZOd3sbyeeLCe8UbOMcYyKlqyYTS2krRreyt5Hq8N8I94a1iR2LDhtz7cD4dc0KPcmTrkZFo2R2U4OCRyM+NbUZDdp+HwooBQ0gGA7j4OaKAes9wnCzyj/WN+dKkFne03X/eJv75o0oLY5b69U5F3OP7ZopBbCfKmogY9rl+sUaUFs4arqAOfaX+kD8qWlDtjhrOor/1gn4qKNKDUxw1zUM/zqn4pRpQamaXQppL7Tu/mCl+8ZeBjgYqJKmVF2WfdDGMcUhje6HlQB4/WpmLQBqewBH+k4BzhreUcfAVM37LHHqV9woE71hB+yjFcgAGGyCK1jzGjQ9nty6QcqQi38LE+tRNeYzUXYV9Z1EgE7rg9BkcgeNY5IN20Zz5iRqobnAHQ5rnvYyb9oSOJe6YAdHP31OOQSexR2YwZx5SGvexv2UbdCYorQCr1QYmz5qKwye8bY+RSzdDWTNUPjGVX4V5037TPVxr2ETF9oj08vaxd7KblRt9AhJ/CunByOPi/eQqSXdyzC4gSA5HADFyPEgDqPWui6OOkOkWK5uLab2qFWgSaTuVR87UHI56cDjPWpbe7JnHVGkRYb63CQ5lUYvDIcnHunPP20mmc7g9/gT7G/sklmMtwio1wxB3dQcc8eFc3F45zxVFWzbhvYyJvlRVdqbm3ur5GtZe9QKQSMnkE4+zFLgMc4Y2pqjozyjKVooSDk8V3GIVWMcmV4GRz9NTvQF60yta3TA8loyAvU8LUJO0YVujhKJLS6EhZz3iE7uCenlRVNBW6oS7Z836qvJQdPKhdCodACa3eJpTacIou5aMxsxU7sE56561i+FxvL4tu+Z1+I9OkFphkjuFAU7GZA/w3DrXQ6ZlOtLLNreKznn/XNtE0aqdo81JpXZzptpBG9jIuF7+XEl0hb9X1HHP2nil2D2vsSbedLazeSAhwl8u3vjsXp4nwo5slq3T7EpGNzpcUrBA3tUrkIdw5J6HxHNZ5toM6vR6/+Ul5f4Gba4bPpKGyqBEx8hV437aMeJX9Gfwf8Cy7WluDg/8AT4fuWvQPj1yXwYCeTuN8qruaO+lYL5kITRRcFq2fZfyZSS4ll5eVmwDgZ4GTk4HhV0dqilyJmnXsyyvCWLo0Dx4PO0bSePLpSaIyQTV/A0F1/M3mQDm1tz/tGpXQ5Y818WHv7sOZUKRqsd5Auc+QBya5sfDqEtd9/ub+NKcFGun8EvRJ4k+St0sa4ub0nJHGQcV12YZE6fwRjNQ1Oe6t7eFW2RQ26wBUJG4A5OfPJo6nbGCjb7laR73n71Mo1nZC+eW8sbSUBgl93oZuvMbggnx6Ck9jnzxWlyXYskjSTSLUvGjgaNdONwB94OCDz5Gjm68zNScZtxfVHT2sdpLcPChaOCO2doQ+DJvVsjdjg5Ax6ZrhzcNFwuLp/Xqd2HjJyaUvP7FVfXkjXEywhoIiRtTeWIBUH53U9TXJGCUU3u/+nrYvaTbIi2rBUlQgNypBXoD48V3Y3FJbky1b7F/pWrhLuw0a1DBJGAdivIVVJx6knr8a6YyTVr4Hn5VJT9rmxe1+nLYdnDswxlvQ7E8ckH8qpciYbyqhv6OCQuvscEizjbj0kzSjzo0z3abKhpSWJNuOTnofHnyrbUjlpiGRQMmEfbRaCmJ30fjEProtC3G99D4qP7w/Oi0Pc7vbfyH98fnRsITvLc//ANhRsM7dbnz+ugR36g+LfVRQWIRD+8R9FFBZ2IRj9ZjPpRQG47Lwq2hxlTkd44+2s5LcqLLcwelTRVjfZ6KCzxCrJFHWgC87KyNHr8RRipMbjI69KT5DRPexjnvL5S7DuYDKuMckLnBrCKqJnVWVG7HUjFaRYlzNH2ekB0uZMce1RN9tY5f9DZqJ4imq6h3b4RZ8D+6P8/RUt+1ytmeTmBFvKwVcHIO7dvB/ColSgo1RztkkW4aDGX4bHDYzzXHHmXLkZqzgFvNdqN3MxPvNmvoMD9hG3REvd4VqBWal70gPpWOTmbY+RUSismaoLGvuL8BXmZPffxPXxL2F8C1sGWK3jY9TM+3PTIRcZ9Oa7OHdQs4OM99IVHe61Mh1RlSEjELcY5PGcedbc92cfIj3Hd+1yGJSqiyuNysMHPdHqKXR/nYozsKQvCkXckztgBgT7o8SR507dnM207vYntplk0xZXuxFHkSuVU7W4wMePrgeVGpk65ctrIrWAklaNmiiK9AyhSceeOM0tXUrX1W5Bmt+6mdMglTjKnPhVLdWbwltYOFgwICnjx60xvzOjfLbQenXikrNG1Q/POVOfg1JsUUmJGNyltzenvUITVOjomy+C5ORnmnYONCtKyylRIQu4ZFAtPUm2ds1wJCZtpV8e9JtpN0YTnpYRbZz3gF6FVfe5J9/HiPOjV5C1+Q+KO4WZYfapBCxDq6n3c+Bx8eM0WudA5bXRPtDd297DbyTs0Ts52Fs4OCc4rHNUsb+X8nVwEk86dflHoH+iCE4F5KPUwjH+9U+pq+bO5ekXXur6/8ACs7QdnzpeiXV2LoyFVwFMe3qDznJ8qn1bw2pX1Q/XPGjKGmtn1MrNbXMVu0zatwWWUgw5JcAY+J4+yupNXyPn1OLdaSHOup4G65jcMTOCpGSTwTkD1+FNNFpw7eRWlCRlHDdeCuOfGq02rNddOmCF7JZvIYyigp3bHbn3SORUSe9UauEZLce+v3M0UgcqS6rGwxjKqcimokLFjStAF1N9xPcr84NnPiKbiCiifbdoJoO4CQR/qWdlyTyX61LjYnCLIXeKRgJjjHWqNDjhjnHjnrQFlz2dW6FxDdWlqkpt5i2HlC5YggD7aiTS5swzSjykyc9zqEFrFbmx7xVtZbFXik3AlzkngckYPHpTTT3sn2G7vzDJqN/Oz3UFjlXNvysynHc+BBHU58enrUyjFrSwWmD59/uAtT8orLduCO8lYqpOdo8B9HSuPNCMZUke9wVvFu7DSJgECs9R1aRNAhJ7XWTKQDvA6Z42SZH2V14H7B5fGL+p9DRfpGix2biGcZuk5/stXSc0Vbq6Kn9G6qG1xVzhrJev8VTBtvc0zKMWtPIrhYrddwO6Qb3IZlXBOAOpqMk6k0ZRWwKPSP5OJiW4J/aPnS1b0NoTVNOlt7n9XKyhyxA3nj3iK0jTsl7EH2a8/7eT++avSibYRbe5FnK3eSGVZFGd3gQaVIdsjlbwdXb6cU6QrZyrcNOobIVmAxtH5UqC2GS3aa/kgVlCrIyj9WvQE+lTN6VZa3EubKSKbYCpG0n5g9PzrNZCnE6G1xa96fnd9GPtrVczN8mem9k4/8Am9CcdZJD/tGm+YkXRjoGMMfPSkB8/hx50wHA80AaLsQyL2stGkClEWRm3dANp5P04pS91jjzLvvS2pX8B7ri0kk3CFckbCcZxWC90T6oy77Nh2sM44561qkr2IiaPQVB0e6cHlZoxj6f8K5svX5CfU0EMsntF0X+eWy2fPGK5uJXtKiMjpkq2G+FT3g3N4A5x8RWuPFGcLb3/OZyuxnfMsPGOWxzXEuZd7GatJGe9v1Yr7sxHA+Ne/w2+NHQvdRLrcCFfDLL8KyyczXHyKuVayZugiD3F+FeVkf9R/E9jF+nH4E1pls9MtppIneJpplJUHg4Ty+FduB+wkedxn6gC0vre51NGBdAIyGIHIIPrWzOUNJtZLiQSFpFsbnfk5IJQjrS6bfm6AyqMwIznOMg/wCTWjMSVDJsUgqrbvBs/g4qSXf5/wCh0ozIxUeuBnj/AGjRYl+flEKQHa+fIHj1GarobQK0Fh0JHwNRZ0UhylycBiPpp2KqHLuLAZ2nxNDBKtxyht+AQp/eoFS50IdyEYPPgwpdCuYhZmOSxJ45zRY6LS0Zxbbhu95uo8Tj4GqZyZErJMUsquu1juT5uccH+7SpGWlfn/sIJFZ398d4+S+0rznr4cUBRJspGl1OB2Ib543ccnbnwrLMqxv5fydnAJLMvn/DPZCBv6c/T5V0vmZrl/6KLtaB/oxeAnjA8T6+dZZeS+K/k3w+8/g/4POheSN3bSGNXjyMYQc4xnBceFVR5uhdOvx/0R5tjQsFSMEvv3BVz19H6elMpJ3+f6IsuC7MSBuAHC/kaqNoddCouTmWVD0wD9gqWt7OhcgCgBfXzphtVjhk4oDoEXrQIKtIAgoGW2lMws544pikjsekhHGcEkAH1GamS3MMiWpNkt0uVJWC5WJFYSRIGGEbBGQNvT09TS26kKuu/wCfEepubd3n72ICRAJcPnc2fncnrzjPwpOmGlS2JGiqRpUeem5sZ+NcfFP+ofRcAv6PzZJlXg1z2dlHdnAx7YWSJ170Ek9Nojkz99dvDe4vzqePxv6j+Ro/0lKV7OQ4GT7UnH9lq6nyOfE2pbKyg/R2W73WwwwfYeB9dLGlexfESk5LUix0/Ti1rauLi1GPfIMoBGQPDzqZwuTdmKewX5IuPYu6WW2Zj4CYedLQ7sG9in1nRLq6vcxNaMq7gQbhAQdxOOTWkFV2KW4z5F1AIipHbt4H+Ux8D66omhh0TUks5UiiUO0qsAJ4ycAH+tQBBn7PavIwIs3bAx/Op/xUAEh0XWxLEJLKTuwwyfd4H10AT10bUV1PvBp06x72Ynbwck4rPLFtbIuLSAX+n3izF2tJQuwjJT4VkoS7F6kQ1jI04blIPtMYIPxrePMzfJnpPZOP/m1aZ8S5/wBs1T5kIuClAxuykB81rLk8jFMORJEg2kjwFAGi7LqsMEtw2DLO/dhj+wFwcfEk9PJaib6FxLqFf+cNwAQQ1i3Xx/Vmsl7rJfN/AzLxCJgwOUI3D4VfJmS5mg0G422FxjO3vVNc+Vc/zqPVTZrxdw+33xZR77KcEZz7uDXPmW6FknTaGR20d06JGi5z19KiMXN6YnLVh/ZzbxMsoX5/unrRLG4P2h00jM8DUbwAKMvngYr2OF/TRuvdQYda6RkS9HvL8KxyczXHyK6VOprJm6OhBMS58q8nL+pL4ns4P0o/AsBaNf6faWoDkmSdgFyem09PortwJ6U/iefxbqb+QM6X3sgtzbQvIIi5d0LFh1HjxgcYrfc49RB1QHRu8hhs7VGnt2hkkCHPvAFtvOBkY65xg880Le0J8rKJEBYEHByMH6TV2ZMKrEkZB7wgZ5yTxn931pUSw8q/ycuyknPQjpxz+x+NJcxJ7/n+yJNgoxxjhfH+rVdDaBWIhcHGOBUJWdDaQQQSbWYY4znmihakd3TjDMevjmnQakOWNzwrHz+dSphqT3O7qQjJ8M9T5UUPUhGiZF3EDB9aGmhqSbomW7FYF9CT91XRyz95kiOUBs5wfT/+1JoholwoDMD3xxkbve68jIBDetJ8iXyD2G46hbZJKhTgevdiss/6cvzqdnAf/YXz/wAnuqq+0cN0FdtHLZnu2yMeyt2CDzjr8DWGbkviv5Ojhvel/wD8v+DyNr3blo94b0fGRknnFM5NHckTtPHAneJlZFyCHduhI5yPMGkPw63IUw3uu4DOQP8APFVGVISKW8GLt/o+4UM2AigB4oGEUUAFUUhj8gDJI+FAm6LDTF/Wuc+DceHzqUjOZbSW7m3FwcJECB3gZQB8Tu4qL3oFino1pbFdeXMzwiMMQOh5OT8eSD0q0kEY0y90uJotHs8nO+PePQFjx9lebxb/AKh7/o/9D5sK44PFczZ2huzEee11mc4xJnj/AMqTivR4b3F+dTxOO/VfyL/9Jwx2ctznH8rTn+y1dfRnNidSszX6PjiXWjnOLA+OfOlDmXn5qmSrPToZI7ZmRcsWLcdeBWE37TIjyBwafEps3A98Ov8AvU1zYpciPrNqp1ebCsd8rksOg981r1YmVkuE91SfLJFIRcamqr2J0r3QSXU5x6SU/wBoIzageRFQMmaWm/XdPU4I9pi4/tCrTsmXIJbTXM+syIbydkMrnAkYcZPrUZpVyLiF1COUSge0z42E4Mh8xWcZsdDFX/kyHJzm5jz68V0Q6GcuTPTOyy/82LEjjKMf9o1T5kotttAxu2gD5u7kkgDHvcdKmykrBMpiZkbnHjVA40StDkeDtHaSKAdjE4PTO09aUvdbHjlpmmbe3JftIhPG+yOcfwGsF7rFJ+0zNbSbXG4nC5GT6c1XVMyLjQGQ2kysuSZE8ayy9Q23vsay2jjkmuGB28IRz6dK58qsjMtyfbW8iEe+6ng7l8qyxqSdroZxVAppXbvBK7OCcjj681m8uvd8xyuqMwjg6rerhuGHU17XBu8SNaqKJWa6xEa65K1jk5muPkQpF4NYs3QkQ/Vr8K8rM/6sviezgX9KPwLKAhIbEsu4GSYYzjPKcfbXZgfsr5/ycHFr238iQpaLUXkYSmIqQV7w425xjPlnHWt7aOKij7SqWj7yRWBL5Tcc4UjzFOHMUuRnidzqAQAOAfpqzJjhgqT47cc/wjFAiYgWRGhYqjLuydoGcHHUsKl9yfMgyrsTBxkqp49Vp9DaBXxMq53An4VKN2F2kcbWGc+P+NVRNjgAQAEbIxnn/GihX5kyyW2y8lxFK8Yj/Zboc/Ggfkc1ug3gRTgszbATnw8eaQcxl4LdYUVO9EoCkq/Tpz40mXFO7C2savbKMHeWAHw21XQ5snvMc4VV2ryf3uRj0waEQh0eN3vcLnkgdORTaEy30a2K36OSGXuWbBHmq/nXPxT/AKMvzqdno93xMfn/AJNIs0qHiR/gXb868lZprqfRPBjf7V9AN1JJJZzrI8simNso0hIPB8zWmHLOWSKb6oyz4oRxSailszESu0m4keHQDgcGvbPl0i6s7h+7VHIaIQ72BxncO8I5P+eceNRJDk7SX51I98DFOLSFC6B8Bwi5OPDAGR9ZoSI01f5/krH7OaxeXTtDp8204wz4QdPXFW2jamWll+jvVrjm4ubW2HlkyH7PzqdSHpZdW36Lw+3vNTmY+IitfzajV5D0+ZbwfoktX/6xqz/CGNPvzTt9hbdyfH+h+0PhqR/injH3JRuLYkj9DlkQcx3XP712v/BRTE1Fku2/RPZ2xysc2T+9eHzz4KKGmwaiy1TsLGkWxbeAEqVLlss3Ock7eT69a53wsXK239WdK4uaSS5Lp0K5/wBFOms25oTk/wD5l/X8zW9M524t3RNi/R7aRwRQiMbIkCKDNJwOfzrKfDxm7kdGPi54o6Ychf8A6fWh6xp/6kn51PqmPsX6/m7/AGQS07CW1hdpdW8cSTJ0YtIfAr0J8mNaxxKKqJhkzPI7kSNT7JJrNukF/wBzLEjiRVw64YAjPB9TV6WRGel2iNY9g7HTWnNpDFGZ4+6kOZDuXy5ako1yKnlc3cgidiraMKqpEAuccPxn+1SeNN2TrGjsRaqVKrECpBX3X4x0/ao8NA5WDm7DWkzs8iRMzEknDjOef3qrSLURv/p3pn/YRfXJ/wAVLQFoNL2Hs57OK0kjjaCL5i5cY6+O71NPSFlc36MNMPRpl9VlP40tA9QAfoySxvYL22uppDBIsndEBi2DnA6ZNCjQm7MP8iXeia6kV2EZZszQyxnKSoc8qfsI6isM63LiM1H+dPA+YfH1FZxKBYxp9v63Kf7tdmPmjKXJnqHZlNvZnTx/4WfrJpslFmVoGN2UAfOQVPc2OzEjJB4x61tkxxiroiEm2AmVGlcs/Ix4E1ikbt8iRpwVdTh94Z7zgY65Bqpfpv4GfU2Vmf8AnDYj962x9hFcy5MfUzcG5oCyBeF6n4UaXzM0WOnKYrOY4GCAw5qci3JlzfwNOrbL+Ecle8Q1hLmRn5ov76dd0ZY4HCj0zWGfXlnUeiDkRu8jcqeCpDDr6VjjioycZroNu0ZKM/8AL1/jxCmvY4H9NFJ3BE7BNdwArhchcg5rLKa4yI65FYM3Q2NTtFePnf8AVke3w6fhRJLTD2OCNO9jnikkYOI96kNt/rAgjb9tb4s0FFJvuc3EYMk5NxXOvsJG0yxBvbsyAkBGt5AoQjpx45+jFdHrGLucnqebsQNbZ205GluBLIJh7qxMiqmPM+Oa0xZYSlUWZ5eHyQjckWdv2b02WMnMwPJHvcHH/wA10pGccLkrQ/8A0Z0o4B70cdA5/KnQ/V5DhoGmwIX7+4Tnby/XxI+2k4meTEo1e5kNTiSC+uIYySiMFXPXGOKnoSVi2bkFlJIHU7aWk01iMGVgrSnJyRx5daKYtS7Do0dlDrIfeGelFMepdhw3gFO94xyMeFKg1rsFD3BIPfnIzg+VFMNa7HMpZsyHex6tTUe4Ob6F32f06O9SffIyd1tIAAOc8eIqq2M2r5luvZyzZQWlnyMj9nH3UCpDW7P2qkBZJxnx4/KgKQW109NPvkUSyOXgfhvDlABx6VzcX+hL86nXwCXrMfzoWGK8Kz6ahkybreVfONv901tw7/qx+KMOJ/Rn8GQdP7KW19b28rXU6iaNXcpGCFJGSOfjX0Ox8rpLiHsbawyIzXk8kYGSjxqpb8QKiVAoJ8y5tNNtrVBHbwrGo/dFTV8zTZcjSad2dMwEsq7UPQY5NWoolz7Ggt9IsYB/MKT681VIi2yckUajCRgD0FABFGP2T9VABA23wI+igDu+UdXUfFhQAxrmIdZoh8ZB+dAAjfWo63VuPjMv50ANbUbMdb21H+vT86LAEdUsB1v7T/8AUJ+dFhQw6xpwPOo2f/6hPzosKGHWtN//AMlZ/wD6hPzosKGfLel9PlOy/wDXT86LChflzSj/APidn/66/nRYUL8taWempWh/1y0rQ6CG/tP+8xf3qLQUxhvrbPE8f10WFDDe2+P59ProsKEF7Bn+eX7aVhQovLcn+dH1H8qLCh3tcB/pP9lvyosKM7r2mQakjW0QDSMWuLQ7SNkwGXTkdHXJ+INROOpUUnR5LqTfrH8P1Z8P61c8UaDXGLCzHncj/cNdePmjKXJnqfZ4f83NN4/6utUSizxSGMxQB84d3JEUZk2jG2t8k1JURGDTsi3Ee6R2z4VgzpjFyWwW0IGpW3XIcY+mnacWiXikt2bayA+X9MfP9GB8eTWCWzIfvIzq4SHAOc5yDQlyM0iZpsgeyuF8BHkDFTl5ikv8mljLNfQYPXb91c8l1M8v7S/uFLyRxg8FkUnPI4/wqPAc8t9Nl9iZditup8KpH72Ptx91c2l65Cb2M/8AM7Q3o6fq1/CvX4D9M1j7pN7zFdwxk0mQKxy9DTHJLmRHNYM3U49xYgdowK8fiE/Fkexw+fEscU5L6oOFb90/VWFM39Yw/wB6+qHgH90/VRTH6zh/vX1RWa3/ANBJIxh16/Gu7gtshxcdmxzxVGSfzRdQdqNPtNLt/Z2EsofvJPDZ4c/Hyr1JSqlR5kardjj26spGB+TmRzwrBhtz6+VNutwUk+oG716yuOz6Fp4xMLo7sc5yCev1ZqVO6VUEq07GP1CZJ7uWVGBViDkfCqMxssFykEdw8GYGyF8vD86jUm6spwklbQyNIjzPGqMPm7uOCPD0q04got9AkcVqhHd7eOBgmncQ0tdBRHahifdz6k0XEND7DZhCoUxlck84NJtdBOLQzrSEXXZ2+tLI3PtMwjDbQMjOcdfvqugi8OuacSNt0vHTCmhAEOtaR7pF2N37Xun7OKVMAYv7S8v4RbSiVlRlOAQRkjHXr0rm4tf0JHVwcowzxlJ0v+E7Y37rfVXg0z6D1rh/74/VHFWCMSCBsbkjp7prbh78WPxRjxHE4JYZJTV0+qKibW2tNMt7CBGMywospbgI2AMceP8Ak+Ve8nrdrkfPTaxKn738f9/grE7R6lazYgvJTHHxIZTvDN8DTIhdamev9iEmvtGXVNYjjgK+8Bjau3AwxzVJA30NDf61HZ2xnuLqPTrToskozLIfRT0+GCfMCmSZef8ASL2ajYg6lq05/qEqD9RWimMhSfpK7OjOLLVph5tK3/HRT7AQ5P0naAPm6DcP/HLn86KfYPmCP6TdK/Z7LIc+LMD/AOynpYWu5oNG1le0OjXF7aaLpkMS748SKdxIXJ6L61LtBsWOoTtpmnS31zpujJBCm5iqEk+QA2dSSKSsexim/SaiEhez1iB/n+pVaZCtCf8A1SfHu6DYjHx/4KNMgtDP/qrMeBotl/t/8NGmQWhw/SjesPc0ayOPIuT91PTILQj/AKUtSRSx0e1VR1JElDg0FoC36W75f+oWQ+CyH8amvMNh8f6Wr9iGeztViyAzBJPdz9P30U+jHsbgX+o32jNcRX1o0EsJdStu2cfS/BH3ipthsG1LVdR03T7i9udRt+7hXJCWfLHOAB7/AFJI+ukrY6R5636Uu0ZdhDBaSLn9mHOP9sfdWii+5Noa36Tu1IGTawAeluP+OjQwtEWX9LHaONiHSJSoBP8AJAcZ6ft0tLHaGL+ljtC+cTQr8bQD8aNPmFoPF+ljXkYM1zZyqOqNb4z9KnNDh5haN7o3adO1mku9tmC9iKt3ZbdskByjA+KkjH1g1m7WzGjKdrOz5ubybU7SWOG0u4PaVjYH3CTl1+hsio03IroZiRf5NaIGUssxbg9RsIzW8OZnLkekaPrWlQaPZW738IeOBVYE9CBzQJciae0GjBC3ynbbc4zuoGNbtBoqMVbVLUHyL0UB4UHOGK3PLDBy3NVRdvsRHtpTIDFtcYwcsB95qWrNcLpux9rZ3AvLYsi4WQZ99cnn41NM0yyT5GkguYor6wLQSd+AArCUjHPlio6tHLtaZRsAJHAyuC2B1oi20ZxSsmaQMwTgg8qRk+FRk5jlV0aO0DG/UjPHl8BWGTaKZjP9pbTl++eXvWUrs2DzOPs/GlFTUHO6MpcyvmkG1yzbSJOCeKxhu22TLkQZ9p1yZgwYtEvNejwPuG8PdCYrtKGSjgVll6CYBhxWDEGtj+qX6fvrzM/6jOafvMkqaxIoIDQKio7Qc6XJ/Ev311cL+ojbB76MzaLusr85xtjRsn+Na9Cb9qP50PRitma6w7MWMNpuu5EeZ4ic98yqGx1wBzgH6cVzTzyb9k648PFLcyrKx0OBuTm5fJwf3FrpX6r+H+TkfufMCI3kPdxIWdnAVVGSSSeBWlNukTyTbPQdG0jU4dOhtdStoI1VSAJDvYrnjgcfbXkekJz4fJoqnzPc9GxwcVh8S7V1S/yG1XQRf2zRsbdpQuI32bSuOgBHh6V5+LipxmpNuj08nDYZ43GMafQwl5BdaVN7NPE0fiVPzZBnIOR874172LPDJG4bo+ey8POEqnsyLO8UjAwxvETyd0m/j04FaSa50ZRT5XyB+97p3ZGemKItWTkTUd2Okk7pQcZya0MBUPeAtggkE8c+VUuQmP2lwcKd2DxtPPGKAGsoDN8T/wC6gC37LJv1yIn9lXYfQKw4r9GRjn/TZvcV4TPNKPXNY9mVra3bEmPfcfsDyHr91ehw3C/vmd/D4vD9t+908vP4/wAfEztu1w8RMK7VfIQnqTzls+nI/wDiu6UlHbqbxx65b/MuNA0D22eEpHFtRO9j77+bC5wZ5f8AwweFXq7cDjJrSEa3ZtlyanS5I9JnurLsnpMck4lmlZy9vbyH9dcTeMsnk3TjogwB73R8zI851q9vtW1KSfU5BJN0CL8yMddqjyrWMUhXZBAwMAkfA1YmLz++310yTsZ6kn40AcIkyBtFID0j9HCj/RKVf3rmUfYK55e8zRFl2tPfdhLtuuIIpPqZDSjzGeSGOMMfdHXyrpMxO7jPVRTEKET90fVQARTGgf5q+76DxFLYCvlkb2xUe5UKeQmKzfPmUipuJAZwFzsX5g29fzrJ8yjpb6R4mhWHCn1Pl1p30A9q7D3HtXY+CMnOC8f18/jUPmUg3aY+09irt+pWCOb+6VY/caUPeHWx4hLeXFvdTKkhCK7AgEZIzitLZLApf3S7u5ldB/FSTfQQ6S5kki3NKS+0q6t1Iz0p2wJun6oyRGJVUsOcckt9XjVKVCouo51lHug58QVwRVpiLjsde+w9rEUnalyuw/T/AIgVjlXUtG61SFHsry3mXdHE5kC+BjmGGHwDg/XWDbW6NU9zy+5RLW9CRQ93Gm7amfD05rSEnzZEo9ibAGU5kDqGTOCwBz/eBxTW+4dKJLSDkiQA8jdv4PA4H6zrVokG7YcjvNvoz5I//cooDFRSe+AYYfHjB8vjVUytUfP6h0aQL/MQdBztP19aKY7h5kgLK3dsIYEIkySqn09aTToLj0sfqE8iajHL0dWyPQ1yx5Mi3qYNbKR8ykADfzuBGapJk3uWtpDCmnSyxyKrcp3IU8euaU707jl72xY2LH2wL5Kufrrjyv8ApoifJEuWQ+2vlgqj9kkZz50oxlLHSlZzye5CugwtInY8yu7/AEZwPuo01RMuSIB/+9Zzy1uK7uB91m8PcJua7yhsnzaxy8kJgtjOcIrMT4KM1gJ7D4lMY2OCrZJwa83iF/UZzz5ky1VZ7gRc5KsRj0Un8KiMU7sUYpvc5TuUHzrMzKzXR/yXL8R99dPC/qo2w++ib2a7I2xsDNqEzM91Ch9n24VRkMNxzk9AccV6c1uvI+j4bglSlPe+hpJOzfcrIsxJQpyp4yPHHlkeVecm1OplwUW6lyKa/wCwtnAllBDNKbXvmlkWTG4gqBtBA46dT5115JaHq61Rll4SMaSe1llZ6BpekM13ZRM1yWPvs52RLjkLk5B55JOfor2OExKMVO9V9T5rjc7lJ46cafL+COdREsz905ZRxkfNJ9K8T/8AoHGTx1z3/wAH0f8A/Lxajlvlt/k0h0m1ZUdZ7vlULfycnGevh4V5T4OHRv6Hs+uZFaaXXqZvtrY29vpMiCdbpRllbu8bCCBnnzziteGwPHxEdDtb38DHis6y8NJ5I09q36s81TYXx7vkPrNe0kj5/cJcIFgQhQPf8B6Gm1Qm2RJjuC5qWJBoV/VcDI2nr9HoatciXzHbB5L9X/8AGmA4qXz+99PPB9B50CLXsqmdcjBHISQ/Tiufiv0ZGef9Nml1XV0tY2WNhkHbkeJ8h8K4+G4b98/kjnwYL9qRk7aJtT1FI5H2xNIA7FsZJ8M/jXe3W51vblzNt2K7KtrrG81Ed3pNs7DcDsEoHWMeSDGWPxHngjHfUXdR0o3Wr63ZadZfKU8Sx2ybVtLdECtMwHuHHw+aP2Rz1IxZJ57NdT6jePqN9Ir3UgICr82FPBF/zzW0I0Q2VF+5F5Ifh91MZG700hihwadiHbqYgMl7bwNiSVQfLqfqFAHpf6NZVbsuhB4a6kP0e7XNL3mWi21j9d2JvU8fYW+wf4Uovco8haQb1BPLdK6U9jNoXJpiB3EjR27spwwHGBnmlJ0gRUCecs7OjyFgV5OMcelY23zKIpibqAVYHJ3DFKhi+1Tj9T3rGPyx1ot8gobJeXGFiZU2jICuBxmi2FHrH6NLnd2eljz/ADcwP1j/AArOfMqJo5k9o7P3VsecwzRY/vAfhUp+0Ujwi6kDztlljBAZmCkkggHmtmQCWVgS0bEYx7xO0/R9tAHQ27uMsC4Y4zs3HPpQB1zA9vOAkciH5yZ+HNDQFlpKXJBlDkQt0DZJPwpxTEWcUvsl9aSCRi6PjLNzRNbAerzut61v7xCXsD2zEHkFl3ofoZT9dcxqjyi5UHViqg92ofOeefU+NXG+opbFhZPJDP7OSxheLeoB+a2PQ9MZppbifIsicAneed37Z2np096tCRjn3299hz0aQ5Hx9+gDB2/srI+WkB3Yzjnr8at2tgSTXMtxaWImgVLuJywGRnpzzU3EvTkXRkS4MEdxsgkkmRXGGRvd++lt0Cmve2LS0ji753kjdnTBBC7sdc1gm7dGGW1J6SZdOJIXCxys/AGUxg1ErlJWxQlJPkvqQYLaVI3mZlVQSNjZ3dK0enTVl6vaJdvcmK4WUE5aMfcK5ZwTgkyJyqKZIZ0uZ9xkIduORxWaioqjnbizrycyBIztAiGwBTkcVUpXuKTT5EAt/wAswetsfvrq4J7S+Jvj90n13lC4yPhWWbkhpWQoLoHUZrRywRolkAU4Puk5+w5+isX0Jyx9n4F7qmn9zGL2ExvbSNlmiwFUkLyo67Sc+Hl0NY5MayKmYTjW4PSU3atbDcijcQxdgoxgg8n41xY17VfEmHvFknZu9SJS8tpsC8ss4bHHpR4Eu6F4cigurU6isdmvWaRV58BnJP1Zq+EX9VG3CY3kzRijQ3d5GdRWxtlUlI2d3BJOBwBj/PSu/JOk2fU5Mnhxa6hdQ1K/vYoria4WMIvuqIQuB9JrlnLU/aPNhFRWxTXWrapenvu/tzFjCokZXA+s1WSals0aeJNrd2h0I9r7L6kLhcXAfYGDEZBxggZ8ifqrdZfD4Wbj5EQwRzZ4ua5AbGDuLdE3b9gC7sYyfOvE4viZcRk1y+Xkj6DguFhwuLw4/FvuyfHK6jKSOD14ciuXVJcmdWmL5ore0F8E0q4S4mdmkiKRKzknOV6fVXpejpzcpdf9Hj+loY9Eem9/Oq+1mIaGS2aJ5I5FEiBlJGMjJ5r10mmjwdgt6hlslVcg7hzVt7Ayu7l4wSzE56VDBE6FRFAC3qvUDy9RVrkSzvdz1H1r/wAVMB4Ct02k+WR+dAFppipa3aysXMhVgUiwpII8/WlpU3pkKS2LfVp4ZrKOLuYYimNmxfeb0+2iW70RVkRdbsf2N7KT6/fJuLw2Fswe4mHUsR81T+8c/QOfKoremaJUtT6np1/e2VpZNFhLfSLEBCijiRl4CAeKg8f1m46A5fkI8r1rW37Rat38soQoCsUEgO1Rnzz84+JxVJDIDwy3NurJazuqgjfGvHU5waLApL8NFftlCjAL7rn08qQWTbZleMSDG48Z4zx4VoiWPe5jiOGJz1wBQ2kBDub1Z7eUKzFTgKAMEGhS3CirXbk43+uBWlk0e1fo8bZ2TtiOAZXP2iuST3Zoi+nbvOz91H5wTr/v0k9yjwifUJonVRswAMHbkjitnJoigyak/dbiA30YNPWKhG1V8DEAOfA0awoRdWlLqDAQM/stik5hRHFw08igQAF8KS53ffSsY6aPeO6jB3DgnIGR5/GgAXs08bBgiE42kEKQR9v50UwPQf0Yy7ba/hPhsOPLlhWWTmVE3NufenT/AMdvtwfxrO9yzw2SN0vWAjV9i930GVwTz8eK6TNkZldJApjXcclizDJ/LrQByxTrgRMEXx2yZNIBblZjECzqQh3AA8586YCQAtG8feFQvKgucc+goEHSBYmWRQu8EHIoGesW00kegRTNkS2pWQA/1GB+7NczW9FrkY/V19l7ValYxqoTe0yYGMBufxq4PlJjl2JNrG6KZCrLuXaMA9B9HQ1ce5DJL7veyMDnz29R04qrEKwJY8N1Pzic/TSsDHR6PcKpGF59KPEHoDrpU4K+6Pd6e705zS1odPuO+SblyDgjnPAo1oNLJenXJSSbCRyEgZ3pux1rNOrYqi29Ss0SXBMCYi28DgZA8fzrTbsYSjvsRryffE6Mu0Hzb/PlUzquQ4xeooUkAt4ZMnBQDgZ8KwlB1QZINwSQRZxvAXcW642nNQ8bMPCl2EN1G3izFjnhCc0PFJIFjkNWaKXVrfu2yUhZGGOhro4SEot2bRi1HcsxXaM55VgiaRhkKM8VjmVovG6Y3SNAtu0Jj1G31C5gnjONsaxnB+lhxWcr5FpI1N1pDwaY1m9yUt2Tapbuwd5OdoGeRnnr6eRGdszeBVs9jJxaVqNnqq3cttJ7P3mTJuB6jHIB45NRmi5YnsKSTx6fzmaCSaeDR5XjUIH6hhyoPBGfxNeTginlqiXHD49KNJdLXPv8DG6XcXmm3yzRQlpFLL7/AIDI5GfHivcT22PSx5lik5JdKNO16hvL66NtH7f3QQz7mCOSMgHn7fWud6qpvY1U9dsW/vFj02CGNIZyykOO/VMcDzqErdshulyKpJZ1QJFZhoyfne0KSSfhxVOKfX7E20uWwWx9qaRg6ssLfOwwxnw6Vz8UqxNnZwG+dL4lig52gdBz5V5TPoELuVBuBwmcbieppNWPkQ7y1N4VJi3Bcgb32/hzXrejaUZdzwfTCeqHbcj/ACKRg9xEB/52fwr0bPHObSGZcCK3+mb/AAp6goBL2faZDuECnBHEh4+ylaCgadnWUHMik5yPe6cfCqU6E4hE7NSyOqRuGdjgKOSfspvKlzHDFKT2J2rdmzpOkhxGZJUkzO3UgeAHgOftrlxcTrzuEtuxvlwKGNSjuZs20jyyPBJslB90MPdYfHwOa7o7Ozle+xadnNEvte1P2IA27gAzSuMiJPFgT1J6Afhmu58fpVQjTObwLftPY9edLbRdIg0vS8RLkRRkMC2Tyzk+LYDHPnivNlJt2zpMF2yu2GpW+np7lrBCsioOhYkgE/ADj4k04Aefu/JbyP40AGur0tuVt/AAIyMH1FA27Kp3Zp+RheBxjigkMZzEoWGU4z4//FVYCJKZJD7Q5IA6g0uYxGMeGEeSpHVjzmgQOMw7MyEg+h60rA9k7CkJ2Qsc+Jc/7RrKXMtF2rb7aaIDO5pU+st+dTe4zwe4knhm2EKMAD3kB9D9tbt7kAvarg8ZGPRB+VK2A/v5yBwhz/4Qp2IRJ7nvkxCp94dIfWi2A7fdK+Y7EJjyhNG4D4vaNzM9lK2f6h4oVgGKTMci1lzjgFaYzZfo7hlhfUZXXamFX+1knHxx99ZZehUTaxylbicg/tKw/uj8qxZZ5J2n0W6tNVnOdkbuzRsx2q6kkjB6ZGSCDzXRGVozktyjWymB/nIh5kSg0xBUsZSwzIuM+DZP3UwFfTrqaTcTk/Bj+FLYAg0a7cYETn4ROf8A2020I03ZHsLf6nq0LzW8yWsbBpJHjKDA5wN2Mk0lXQT7HoeoPC8s8MO0xFTGCOh4wT9tYzl7WxrBUisGl2+pwW95KNzSQRbsngkKBSgMljR7ONADbwgYxwgq9xDfYdPU7e5i4/8ADWj5gL7Dp5JJSHJ55RaLCisFtZjgI+fhWWsvSDa1JA7somP/AAi2ftpax0I0KoQGQ58SVI/GlYygtI5oA+IiWOeAnTnirkQkTYrG9ulDd6IlJxyOn0Co1UVpIVz2dmu22pdAsP3gcGqU66CcS+sOzsNrb471pGC+EYGfhkmk5Ng0ktxy6LMsqytbyCA9MgA9Dx6moUHdtGairCSaRd3kQEduwRTja7Lng+HHHwqskJTXsikkRrnSJBM0CRIJY/nlWGPgOBn/ABrfEpLpuKVaSC9vLaXcMT8SSHAjbqR5Hw+2tJubh7SohVZJFnJbRtNPp5aCMsWd3AU54Uc84+jxrCUs73mqRcNNllp2nSahZtNa6XAC2U370XB8wMDjmo9qS9h2at0hlvoNre7nguJI720n2nc7yorDBxyQMHzA+FawUo+2uhM5KqF19njkskAWWKNhLN3acA9AMhsnr5VXEZ5VuuRnCEavmhtzZT39iXaGJbQIHOwsobngcdT6E1w+FJe3pRcXj1XGIxuz8RjUpGuT+1troTZq9yj1S4bs0IlkiW5W5JLuPdYFcADxB4NbYns0a48/hKmrsotcjiu9IW7gZZI1mypx0B658jyOKrkzbidM8KlHoy67MQrNYQ2hIXZClwwK5POQuPLqfqqJLczyySxQguxe3ECQQhkHII5z/jXFx36aXmdHov8AWfwI2RJ/SgD93bXkH0VNjj7uCxWXwAZBx8OKqOKc9oxZnPLDHvOSXxolW44UER4OSWKjj0x4V6vCYp4otZFXY8H0jmxZpxeJ3XPsSiIuApi/z9FdeqJ59MXuoM8nn0U/lRqQUxypHu90Mfgv+FLUh6WPQBm2qjbvDKkCssmWMI2XDG5Oi/sLOKzWOZyzGSLcW8Sc9Pt6VzS4hQqcuTX3NtDdxj0Yl28LOzyhVDjGzqSPh4/dXL4WbiZ+JFV+fnI18SGKOluymh/R9ZaneC6jM9na9XRWBVvhnp9HFe3gWWManKzzssoN3FUagQ6fpNmtjYW0Uca+O0Ek+ZJ5Jq5SM0Vszr7RC3ug5boB+6azsqjAdupDHrcDgqDJbAZbpwzfnWsGJoy9hpN9qMssVnbTXLLye4iaTg/AUMEXkX6Pu0l4FJ0DUWIHGYgg/wBphVJoXUmD9EXaa5OW0fuhjH6y5iTH1Zo27A2TIv0Lazgd++mQAf8Aa3rHH91RSbXYSJUX6IYYSDcdoNEiI8leQj62FQ8sFza+paxzfJMlxfo27Own9b2oiJ//AC+nr95zWb4vEv3I09Xyv9pKXsP2OQBX1rVZPVII1H+5UvjcX932H6rl7Gh0217K6VYRWUU2oyRx52l1GeTnwx51m+Lwc7f0KXDZThcdn0knG29I35HnyAfPzJqXxeHnuNcNlfYpb/Quxt9dPcvZ6gsj8uYpdgY+ZAPX1prjsa5WP1PJ5EQ6D2IibDWmoZ8mvcH76pcanyizOXD6XUppfM75K7DKP/t1wf4r5v8Aip+tv+xk+HjXPJH6nfJ/YcYA0h2J8GvH5+2j1qX9jFpw/wD6xHCy7G953adnUd+u0zyE/VR6xk6Y39Q/of8A6oQRdkB3m3svaN3Yy+Wdtvhz5UvHzf8A5/cV8N/+v2Y5W7L7A8fZbTypO0MY2IznHXFKWfMlq0bfEcZcM2ksnPyLWDWLa0hWG20ayhjX5qIMAVzevS/tR2+pR7s5u0Dx3ClLG0UuhBG0kHBGD9poXGzabpC9UhdWwi63c3O5BaWRA94ho8j7aceLzTdRSCXC44rdscL2/ChltdPUFQ38yBwa0WXiGr2I8LBy3O+UdT97Hsa4QP7sQORS8TiO65WHhYezCNeasGcC6txtKg4i86tvPbWpbeQlHDs9LKzUO0d/p+e+vs+WxBzxk+HgKz153Jx1cjqw8Ljy+7Eqx2h1e+lKXMWoCHkbQhUHjPvYHlzWzc3HSm/iXk4DCmpxktul7MqGuphKT3zdcjaSB58VvFJI+XzyyxySjJ7pvlyF7NTtdQXcNxNIBazmOMAgbV546fGp21NHraaxQkuqLYWNoHLd7OSef538MVVEje5tGY83PAxjvfwooBDa2DclZs/+YfwoArG1eNdqSaLcgle8AWUZ2+fXj6anSXt3JtjqFpOWX2O4gRRkMzZDHPgc09JL22JD3lmVKbJSPHJ4++lpER/5PIMLHjP+fOjSOzlWAAqFc46gf/NGkLCdzYBB3sR3n5qMMMft4+mocm9ob/wVpS5k+NobMK8KlGQdCMj760Vrch77C3t4uqLEsmQsfI2r4/HNKXtOwUUg+nTmyLLG8hUkEhlHX41cW0JpMT2GJdQe93Td/ITuPGCD4YxVRk4u0S4pqiHfaPBd3PtMomMoGFOB7vwGKJZJPcFBIeZJpNrAySmKQNtKAgsPMYPnXbi4eeZKWStPn1+Rx5eIx4m4w3l/Atrd+yXNxJIJ4HupO8IfAXOMcDHHFZS9H6G1he3ZdCsfGpqsi3GWobTluDa21xLHLJ3km8fPY9T06CunHwSUNMpUzDJxWqdqOxBnsrW+vPalgd7vggMwG3Hh06ZrGPAT17tV3NZcZj0Ulv2JdzfTMO4vmkCTMAEjb3S3kfdB60+I4N7uMrXYOH4mO0ZKmL/J7PbGLERjGOWYY+2vP0nfZlu3Yhn0q2ljQBo5sEgk8FT5/AVUFUiZcjz/ALx1jaISMI2ILJngkdDitRanVdDcfo4WWK6vJ5LYvbSRKiyMuV3BugPwNROqKjZsdckt7nS3t/Z4lErAZVcEYOcg/QKMcU2KT2Mz7PDCSVQBj4kVrpS5E6m+bGzyO4SCJ8O/JOeiijcDS6FItnZyB1VmZs7n8QB/81lkqy4lwt+u0YWJc+GKjYe4X2qQkAIucfsigBPbZV8GB/hFFoKArP300jzgI0Y2gEYOM+PrzXn8VjyZcuiPQ68U448ep9QU+oS7lit1OTwHPJHwHhW2HhccN3u13/wjPLlm/JMuNJ0Pj2q+J55wTyfjXao9Wcjl2Jeo6qsadzDgKOABRKQkiiecsSSazsuiJdtuWLPPv/8AtNc/E/ps6eG/VRFkt4pRiWGGVf3ZIw4+2vPhklB3FnoTxxmqkiw0mPUrG2K6dILK1JzlSsaZ9M/hXVCfESVp0u+yOaePh4umrfbdkprrWJiirqM0/eMVBjmOMgZIPTHFS5cQ6Sld9mUo4FbcarugTW2pSAM3tD7v/EJ/Go8PO99yvEwrbYG1hcB1EkWNzBQzMCMkZqJYMt7jWbHWwvyfMCQEjyOPnij1eaDx4gpImgk7uTAbAPBzWc4Sg6ZcZKStDhcWMX89OFPlinDFKW9GU8mnYYlzbTTBYZA2TgClPFOO7RUckXyZ0693dzKR+6f9kUpRpL86lY3djRipNCM0cbwalulVWIG1D1f3R0+r769jhJJYd2fN+kMbfETaXbp5IZPaQezS2aXgaOOMSRsIzl2yxK5zgdfj08q31wSrUjl8CfJJ/Rj7kRTT2RNw5EIU71iJxyOCPgB9tKWXFt7SK9XyuvZf0Y1ZWTUvbo3m74pgsIsD5pyMEHyUfXS9YxXepFLheIu1B/Q6MLE12UluwbkneBEBkHH5t4eX0r1nCm/aKXB8Rv7DK2+1iy0tFs+8mG11kWNwDj3s84HiPWq2yY2ocmVDh5wmte1NbCWnaG21C57qMHceforzZ8FKEbs9uHFRk6otZcmaA+Svn/ZrmXuv5G/718ydpiLJeBGYgFT0cqT9Vb8NFSyUzPiJNQtEuW0g9raLLqqxggCQ5znHj18K6ZYYa9Pl3MI5ZaL8+wjRW0epMr/MEW8KzNjjPr048aHDGstPlVgpTeO1zsDmwjvpYJDHvRkCIZOTxk8E/X6Cqhw8XNprbYxy8WoRXtb9iovFjGrSPPFP7ErYAhYDAK8n+E5xj6KusUZ6Il8LkzVPLkaSpVfLb85si+223dR70vHk7smUvcgbpMAZ+d0wCPpq68mdL4vAm/6ka6bdPoVZPvnkHAA4+FXFbHzfEzU805x5Nv8AkTsq0Bl1hZ3dFNwCNpxnrU17bZ7C/wDr4vgaEfJhKkXEpHgNx4qjMTZpiHpJzznc1ACltPz8xj/bNG4GUtHl1fVJFjYK9w+0MeiRp1P1/WdtJcjXZI1CaE/AW5tgoGFHPAoMhx0Fjwby3HwFFAIdBhh2B7yLLfNAySftqXKnS3Y0r3JMdhHCgEF1bo3i7EE59OeP880tLl730/OY7S5DDpy4LNqlsoPJ90fnViSbew0xmYlLW4a52jl4kARP7RP2Cq0s2WB/udfyCaLUY5fdUJGBy+4P9q559KHtsi1GCXLcgNcuNwW6eQg+4hfI+vjjijdG7XX/AH/P+iK82sd+rS38cCPwI15wPXnA+J+FHtCjjyS7JLy/3uWlrfWdkzHU7+ZYy3Kphy48hzkeHT66um3ZEvZXs9OpCutee6lHs6G3tY5tnfHd3j+nXHHnTx3rSv7mWeKhGV9hLm4imZWMzuc8Ek8etexii0fNSdse9+UiKC4dvIgmlo3HqfIrGumiuu9jlYe7kn1z5Vq4vSJD5b2WRw5YhtwPH3j1rFwel12LTWpFtb3NzeIqTqXBxlnHOPEV4bhKz2VJDdft9PPZ2/RIJVYQllZmJAYcg8n0ppNNA2qPKbjGF5zg5NbMzPWdGt7HT9HtLeS3kLiJSxD43MRknr5msZ3ZsqoLqJtu7hEMLxYYk7pM+HxrTCnbIm9it918+IHU1uZlbCJTq1xJOAmxzGvPzQOnx8/pqY7qxs2mmrZPZRmSxWaTnLseTzWORe0aRexNabT4iA2nxg48eaikOwgvrfjZZxlh606FYj3sXs0s3scY2ozc58BnxooLM3HN7P7NEjswwpYsMZOMn6jn76Jrd0VCST3NxpOmQW0QvLkhnIyBnOKqMUkZ5MjmweqayWJSM4+HhSlMUYlC0xdiSeayZokJ3lA6BStnZ/F+BrDiP02b8P8AqIlWPcNeRi5YCLknJwDxwDXFgjBzWvkduZzUHo5j725N1c7pDAoOFGw79i/Rxx6VeabySuVfzSJxQUI0r/ix9zJArKkNxmJMhBGCM56sxOOT6Z8qMmm6jLZdv5YsalVyW7/Nh0N9apGiywM7A+8+c55P4VUMuNJKStkyxTbbixWvrXd7tuNufFBn76bzY72iCxZK3kImowBWBtEJLA7toBHT40LPBKtIPDK/eAXFwl1cCRU2DAGOPwrDNNTlqSo0xwcI02UVx2Fu9Zu5rz5Wt4o5G91HySoHh14r18cqikkeVNXKw2m9jZNB1O2nOqRXHeOEMcY9RyefCib1KmEdty51UgavcgdBsH+wK8/jIpTSXY9DhHcG/MAAChPjXJR0WWZ0MgjN0PoT/GvSXo7vL7HC/SFco/cPDaW8dgC0SPIdw3sOTyRmurHweKCpq2c2Ti8s902kEFlYiTa1ugOcAEnn7aa4TDXui9ZzP9xida1Q2N/LFbrHhW6MpOMgnHB+Arly8LjjLY9jhE8uJSlz/wC0G068kvLCOeRVV3ZhhOmAcCuPLBQaSLnFRm0jrnRdFnu5JtRt7hp2I5RsAgDjxr0MOqEFGWx4+WpTbQ2LStHt5Vk0+0lSRTzI5zgfXSz5Kg7ZWHG3NEuRx30eADhG+8V5iXsnofuFMpQ5V2XI5IOKFd7DdJXLkQZtShjwNzOw6BfD6a3jw2SXPb4nHl9I4Meydvy/2BMt9eD3R3Mfmc5/Otaw4+ftM5XPi+JXsrRH6f8AR0Vtb2+CwMshOBkZJPkF8aTnlyvTHb86lQw8Lwy1zep/z8F/kj3Htl2wUW8uwMQqBD1HX6a6cPDrGvM8/iuKycRLfZdvzqBWyu9jSC2l2Ku8tsOAvn8K3pnJTALk+dJCYnZaKymgv5LqZo3N0du3qRip6s9+SrFjXkaEQ6UBtFzcn4HH4UzMRk0YcNLdEf8AmflTEd3Whn/vH/qNSAq+zlmltZ+0FN8koGwY+bGOn1nn6qa2Rc3bouTcxmVY9pVyMg8KKTmlzIUW+Q9p12e6pJxy+wn6h+f1VO8uey+5Wy8wEbPJPvMTlceKEn7qqKS2RLbfMl90odWFvKR44iNVaFuZ2fVr2zvXgaO1BQE5nGwtyOvOOh4/wpQqbakvudMW5VGK3fYE/aXUbpIkuBH3RJCsUbYCRn3MfUfHHNONI3ilBS0qn+c/zmAGsExzNJFCzKwHcw96oVvPk44+nrVUpI3wwnk96XP57f4ZJS61AxSTezwqN3dhp0IYDoeMnwqXFJJnPO4yfbvfL/p0k13LDIIXiVNvSHazqfDjk/N8PU/Cpk2khShkitTIukvB7XcSp38rGGVSEG4x9MHdj45+zpTlvy6hJ7aU7exHt7t2DWcQJgZ8knoMdBnyGP8AOa34ZXmic3GS14ZOun+SUCO8Cll+II8q92Ea5nzzHt3WcEpk+bZ+41WlCTASRoAO8UKCOOMCj2ZKkyt0FihMsqrAA+7jC1E5RjF2xxtukau10+9jhCtCgPmZP8K+fc7PZUTPdtUvLHQpGkZO6nlWLCk5A5J8P6tSnbG+R5ukLzzxQxqd0rBV46knFaEHtiaNKo2LNEdq7BlD0FYN7mtEfUNNaAQ99MjhyQNqkYIA862wO20RkI9rbPe3sdsjKka5dnCYDY9PHnHpWmSVLYmK3Ius6etnriOkuXuItzcYBKnH0cfdUYXzRUzQ6Mgm08O0yphiuCBkfTmpyN6hxWxPMMX/AHwZ8hj86ztlUN7u2z710D9C0Wwoqu0NxBDYxwQ3BbvWxIcjhB16U09xURYxHLp88jxSSjLSIijqOcnI+aRtHPlmrhTW5LJWotdabpftVrq9zPHHHv7qdVZXAPzcgAg49etDXQSGs5f3vPmsGanAMeik/AUhka9ttTkRBYgI2fe3oTkVEtX7SouP7giWt8kEHtERaTcAzKMDODWea/Ceo1wNeKqJtrZNMXWQShguUVACXbPQVx44xk2m/h5nZkm4018/IsZtEEcsQ7ubuu7LSSrIpCkdePP0rrnw0ItLeq3fwOWHEzab2u9kAi0sNpUlw4Ibf7rF1GQPAZOOfw4rOOGDwvIzSWaSzKCEudPhisYnjdHJlIMneDpgEj6KWWGKONSi735jx5MksjT7cieNJhkjcLDAkgJYe8SCOOMZ9R16HNdHgY5J0t/mc/jTTVvYjzWVpbTFJRCrPEjjc5wp53DzrGccMJVJc0n/ALNYyyzVxfJv/ga+sktopGJtpCQEXC7SpIyDgLngetXnhGEW2k+nYjDOU2lbX3K0xxNy5jLeJBPP2VyLiMiVHQ8EG7CWccEd6jq6qSwJJLMB8B0FV61NtJ8jOXDxUW0M1KINrN3mYABl2kLnjYtacbJPJt2Q+EX9P5gliTIBnfGfBP8AGuW9zoa2NK65lAMg6+Ar6akfO2yO7WsNrbq8kgJY9ceGSaai29hOSUdxbVrMh+6maRV5J3DgevlUuLvkWpp7o8/1+ye3vJJ5Yp0hkcbHMakMdvgcc1z517TZ7HA5F4MYrmvPzNPo+i262Ma3O47ELHZJtHJJ6+Yz4eNR4EJtSfT6GGbiZW4x6/UsLTT9MtT3UUFwiKS/6yVyjZ5PJ9T04rbi9OVrLk3a7V/BxYJSwpwhtZWa2xtZ1WG2EyMNwAfhefGvKyYYa226XQ7FxOXSlGDkyilmuTNlktbcbMctnHJ9TVQhhra5HPky8W/ecYfNf9GwSWwuVabF4cHMSocEfHw+iuiMpx5RSXmcco4pP28jm+yT/wAlobu8TfJ7Fb2yNEF9+PcVTnG0DoOtQ5NtreV9tkdSWlKSSxpdXu/oMn1rUjIxitWLFkyzw4AP7OB4VtGGR7z28l/s58vExW2NN+b/AMIhJfapJfz7VUXUr4YlAGRgOcH9njqc9K3VrkcTlKUr6jbWfWEiiSCZljCs8fvLjA+cR6ffQtQlq6HSR6tHbyvJKwiWMM/6wHKngD18eKKkFSKkNkYGM54yaXQmrdF72P7OpBpDHULWOSV5mZSTkbcAZGPXNQt9z3ss9TSXRUaL5K09RxYQYHmmaZkKLKzUe7Z2w/1Qp0A72a38LWD/ANNfyooDyqz7Sa1HK6nU5cAYAOCAPTNS2aVaLDRdRY6o91cn2mcAbZpSWZfgfCiKJexrF1tjyEjOPMk06FYVdauDx3arx4A0AJ8r3LMBsU54ztP50UKzK9qJZGvBKZEjdowQwGCMEdD5nH30nSkb4ZNO1zKhe/W02yXKPFE7YKYJXPU7vXrjqQDWjbe50QhOdpM7vTpN4iO4lyuQATiN8e6fHkZB4H3UUk6RUdEWoN159/InW2pywxNBHae1QHJkMyklMgbh18M/jUyWPmmOaWW9TS6Lz/O4FbqVbJooYxE5OzfuXJPPRh72Pqzk0rTe/Izj7UHqbpFpqML2jqYO4t0uUAhhViqgMoyXzg54PHPh9NSknyRpimtFK7X8+RU20J0+4k1ad2jij5UMoO4ng5Hj1+H1UKWmVLqcuX3GmjR6TrN5qts8ltE3dK20YhXDfUKcpNdTlUY9i0UahGpbuHHr3YB+wVOp9R6V2Df8qSKC0MpB8GH+FFjpDl+UNnuxzqR1AGKdhVEeVdTbcVS5z0+dUjKHtfZ3cvZuaSdJgInjcb2yOuPP1prmhPkY3TjaprekF5QkUaJuc8Kr+8eT8SOa07iXM3xsb64BZElxngrMMH14PSsLosZNa3dqFe4DANkDc+7nx8a2wvdkz5CW1jeahLJ7PjMQAbc2OvT7qeXoKBD1G3uLLURFMymRYwfdOepzyfPijFyCTLrTdIvbu3S4ikiERJwrNySDjnioneoceRYLoOoDpNbL9J/Ko3KtDx2f1A9byAeeFY5opitEG+0Z4LqNJ5hMCpYbVxgZxijkUtxbRrew1GLvk7uzlVoXAOANylT9POforXG62ImrJHabEtqkful7mdFOCOQWyxwPQE1MrW7BbkUtyawLHBqAF3jHUUDI9/NttlKNhu8XkHnxopS2ZjxEpQxuUXTGaff6hHI80FyVWEB5NxJBGQACAMkZNVDHGLuKo8/1nPJbybruW0k+qFpQfY0hdye5ZWdWbnkE8jOOufKq8GNOLWz6GvrXEalJOmtgFtcXc9kkYkhQTSMZFeIju9uMePk3T8jWfqsHBwXJmkePz6lN1e65BlmlCRpLcwAxDdGI8Y3ZXJ5PvdTnp82l6pskpcjaPpGabcorf4j0vipDSaio3ne4V8rk4y2PEYOfPjGKXq00/wBQpekcdK4L6/8AAcWrl2WSW6kSSRff2yLwQeF6eXOenh1perzvU57i/wDI4qS0fcWbVoTC4F5dyNtOAScNx0x9lKXDTcWtbfzKj6Swp3p+xX/Kif8AYzf3f8a5vUsndG3/AJfB2f2/2KNVjDAiGXj0H50eo5O6JfpfB2f2/wBjJNVaeeWQW8py/mPID8KuXBzdWyI+lcMVSi/sKt7MSCLOU8+YoXBO+Y36Xg1tBlsdVuXB22UqsRwS4ODXrrIjy/GfSLI0sl3MP1iSMN5bDNuxx0HHSrWWEQc8kv2MdAnchiluVchgDuPG7r1HNJ54sF4vTGyvv9Pmu7OK3RCgSVpCWkLFifjWOXIpnTgy8Riuoc+7LODUL63t0gS1gZEjCe/ISeAB+FQppFOeaW+jf4gmvL9hgxW/J3Hc5PNRk0zmpchR9YSql9RpmuJIykotRkEb+73Nz45pyn2VmsHnvdpL5srU0uyW5cyPLL7obnCjJJz0rnlLM+TSHDheHjvK39gy5t3zb9zEuMbSu7PxyKcMcU7lu/McnlqsVRXkt/qMgsru6uJO5mnllkwXxznHTOa6FNvkcj4WXNyLYdmtXmO+S7CtkN70nOR0PFVqkL1fvL7Eebs3qNtFKu2SWOQ75O5fduPmR1qXKSKXCxf7mVaQQRjaGkAHGN2KnWy1wcO7F7u3xgqxB82pa2P1PH5/UdF7PHKhWFCQwI3DIpObKXC4k7r7mnsblJ4yscSxBP2U+aPh5U4SvY2kiXzjPBrQQ0jBJPj4eVADcLQIw3aPRtNmijkAWziXI72KEkM2echRk9K0hBSVvmaUor2mN0XT9F3G2XUFuZoxlhExUH1Gf8ipcJJXRF3uaFLLTWwoTew5AMpz99SBIawtHjAWJF5/iz9ZqZRbWzoQxrO1jG5woUeJCilCLjzbfxAyvan2ZoIpLaNX2ZVnbryQRjjzFaJ0zow1q/0Z+OGfvu49oikL4PebN245Azk8jHHFJO3SN1NKepbEO4u45tSN6skoCysqlTnkcD7ADVyVu0Z69Tc29ibbJIJFn9pMbsN0jBAG3FgMHn7fj1rOXKy5ZEnVLy6/llj/ANFUTsHVNrBOhwR59MDj6cZ58M1VXLmTGKknKTINxO1131xMwZ2A2+9lQMcKOpzwOvh5VaS5JF4Y3NKizsoWleLvUygVXTfgbmxgnHjjFN2mZZp63S5dDQw3V3bjZGqoD0WPav4UtRhpJ6TXmAXmZmP7vQfZRbHSOku7mNtgkbd1PvdP8aabE0g1p7ZO8cneyCLOTk/O9PhT6i2LEpx80UyTOdsLS4ueztxDbQPI7lMqgydoYE8fRTWz3BlBoXZW2vdJX2/TjHOrMO93MjMM8HH2dPChy32BI0mkaHZ6JE6WiyBXO5t75yalu+Y1sA7RTlVgTa2RuYAAnPhWuNcyZMd2f2xW11P3iqWcbve+aAvj9ZqcnMcSnv8AVl1K6M8EJeDYAkqrknHifux14rSCqO5L3Zr9LUW2nwRZIIXJB6gnn6+axluy0T1c8e99VIDu8bOMk0AVOrzPHe2rdeDkeY8qTGnXItre+0O2h33Ec85I5jW33j8qpOBMtTEe67KM/fLoCiQHgm3SNvsPFDlASjIE+s6UpCx9n7UseBu8foA+youPYqn3LG1s7q7Ac6RpVmh6d5Bub+7+dUo30E35k4aKmPemgU/1LaJPwNPQhait1js1PeWoihJLCVCpdFCnr4r8fKpcexGSOuLjZmLjRZdOlCXSzQO3CnAw3wYcH4VLbRguCi/3CCxtiBmSQ/SKWor1GHdgbxLCwgEsqTOC2MKRW2HG8stKJycLigrdip7A2/bA7BJu5O5yOfPnwFDxtVb5qwXD4e3WuY4zaWkYcICT+yXOfp5qNMrpiceFirf8jRdWOTttyw4xhSaT25sEsD92DfyY8XkAzt00keHuAffUucV+41WFv3cD+gjahtHu6co8s7R+FT4kP7jRcPl6YfrQhvrkj3bWEfT+QqXlh3NVwvE9MaXzQK2vr8tcYSIYlYkDJwML9VDzQXcv1Tin/agw1C8zy0Xwwan1iHZlLgeL/uj9x6z38wzGEYZxkKx5xnHXy5prMnyixPg+JXOcfuJH8p3ABhRZAc4KoecYz94+unHKpcosUuEzx97JH7iRLqc2O7iV92cYU84IB+0j66FkUuUWEuFzx96cfuMQ6hIiusKsrNtBGeT5ULInyTG+GzxdOUfucPbnQuLfKjqRn8ueho1pq6YeBmTpuP1f+hAt48YkEDFCCQwOQQPo9KWtVdMrwMqdPTfx/wCDGFwE3mFwmM7sHGPPNLxFV0/oNcPkutr+JEM5FxIPEKo+81UZKStEzxyxupE2ytPaQZ7iQRWy8licbv8AD1rSMbMm+iIGpfpGs9NU2mhWvtRXjvPmxg/Hq1apUR8TLXfbntfcsWF97OvgsEagD6Tk09gB236Re1unTK76h34HVLiJWU/YDScbHZqLHtRZ9rY/ehW01ZRyqn3Jv8axmmuZadiGUjg8GpoZyTDvUzz7w4zQBq9EdHt5HEYRS2ByTn6TV4yZFkQmfd6/GtBDM58c0Adn0FAHmMtnDcXG9zdo7clp5GdT8SpyPqxXoRhKCpx+hzY+IxN7v6gbzQ83QMV73iEe7sYyEj7x4jnr8K0UNTtqviGfiYqvCLKz0a5gUey2UqEc95t2H45NVLLhiqbRxqGaTtJmht76VLVBcIO9XgnfwfXjxry8mnV7HI9PGpafb5grm9d1LMqlQCRxmszQoLtbq/SaLuxsBHuiPBCnpux9efWmouzpjBxV/n/Sr1AfImnZX3r2YlE2nPdjHJ+ODj4n0px6sznPa3zZE7PK1ppFzcSWkkpadVj2kAphck/h0rTTaHhx6o7vqS0nb2d1jiLys3uICfmkZ5B68/lUatPI6cyhKFR5/f5DIIriW2eJI3kih5YkdSeM4JH0fT0qKSdmUYRknfPkWen6SWwtrbzPlfeaRMAnPPPr93iaUre48k99Wxo7TSLm3y/cK7k55I44A4z0qq2owlONJInx6fcFg7W4LAY5f/HFLQiNZIGn3JTBWJCepDdPhRpFqEj0nEwkmdCoPCqCTTSE2WS4RfdTj400IRnfHgKABFHkPvMcUgHCBvDNMAT2zurBcrkYDZ6UAZJuyutwyuyXMV4rEHMkhVxjyJzj6KtTrYmi10zRL1bZ0u1ji3HOxH3+HiamUrGtiO3YLT2ue+WSeIftLFgA0k2go0qWixLtRSPXNAxwhxz6edFAdyuPm4oAodZue7vgZFxAFVe8A+axJ6+nQfTSkNCgo6/zwX4ofvGaz2HucUHASZHYnAVQ2T9YooLD6jrWj9kbLvb5hPfuPcjQ8of6vkR5/cK1ikviQ238DCah+kXtRq5KW0wsoen6pRvPxPhV/EXwKGV9WuWLT6ndOx5y0zUth7j7TU+0GmSrLY6reIyHIHekjPwNGwtzdaD+mCSQfJva6zjuLaT3WuFTBHqw/H7qGrBGg1O0htGiubG49p0245hmzkg9djevkfHHmOedqjVPuVs8haMKGxn0B++olkcOXM2xcP41pukFsdOtZ7V5ZI5ZZC3dou8AFyRjk9T1P0URnKcbbFPgeHxzSq+rbt/EmW2m2skFwYlzsuO7Q5AyAD44PU4pLHrT3vc29jFKKUEtr5B4oLVri9RY03RvIqA5OBt4H2HHiKFjg3JV3LllyKMHfNL+QYFulzcwKqK6BmBbax27AdoBz455pKMVJxX5sNym4xm3t/3n/wACaW0RgkujEke6XJI/ol2jOD4YBNaQ07tKtzDJqbSbu0FsCVluwsaoTPjYBjbt64+IPr18KeJU38R52mo73sQbW42y6mN53PdhchuDk9OPH3QM+lS3Tl8ilG1F/Er7vb7RcyK4KrOUALEk9efUcVzZF7TfmduKXsxVdCfpl9HBYjeVULMxLA8/NwPtOK3wyUY79/8ABzcRBynt2/yFsLpMyu7Qd400jDEgGM4GRk8jPQ1WNrdvuzPMnsldUugO1uYQpcyoS0kud0oV9rEDJ5APiaUK533KyKTdV26bbCafqEMEECPLEpLOSOMgdck+HT/OaMclFJNhmxylJtLsMt7+2i02PdKomUkjnkEgkD4eg86IyiobvcJ45yyOlsRBcIk+5WTbDa4BDDljHjjzOTWWyd9l/g2abjT6v7X/AKFlnRJLp1kQoLYQx4cHdwq8D66Hs2/KhRTaiq63/LKnfGJZZp3CQoAXYnAwBWmFeyc3FyvJXYy+r65c9oJPZ4i0WnLwsY47zHi3p6V1paUcXPkQn7iyRdxCtiluw5AvlJAejjHpT0hqDfya8hw4BU+IpboezKlFm0nVEaNyGUhkYeI8KbqSJ5M373YuljulAAmQOR6+P21hVbGnMSJ903oo+0/5NIZuNNi9n06KNgQxG5vpq47IlkrjpnPxqwO3Y8/rosKO3jy+yiwKBvkCwbEjxNIP2Sxkb6q0lxOR85GceGguUQo1VVj3WmmXJQ5w2xYgcdetYSypvc2WOuQD5Wvbke5YW5UkAd7MeTj0FLX0K8MHJqk9ud1xpNs0YON0cmcfWP8AGmpq6E4FzGtvc24buFCSLyCADyK05mb2IjaXdR2fslnebLfGDFKgYEepHJ+nNDVl+I27ZVw9kpHKm9ktyUG1e6BAxknpjjrTbsUpXRaRdn44rUW/e4h3FgojXIz15xmh2+Y1kaVIaOy+l7gz2qysDkM5OaVC1snw6ba2/EVvGn8K0VQa5VVkxY8dOMUUS2OA9T9BpgOGf3j9dAHBcH7qQChT1oAfgAedMQioCeRSGECADgYApiEOPhSAUYApgLgAcUAIaYDdpPWkA3gePNAA3KkdTmgCJK/BwaYFDrvezafN3RPeL74x5jpS5DGwO3cJuxuKgnGMZPPhXO3uWuQ6bUF0y0kvGwXHuxjzY1UeewmebTtJq+pyXl024k4B8xW6VIz5smQQMSQoUbRk5OFQeZNTdlE9tImjW2eYSoLqQRW7MojErnoq7uT1HgKaixakde6Nd2c/cyxSxTeEM6bGb+FgdrfCk00CaZU3Fol0jBlCuDjpgj0NNMGiy7G6/JYXEvZ6/kY2VzxGSf5t+oI+nkeoqMkbWpDg+jNS0rYAfG9SVbHmODXHl6HpcH+4fHfSRW7xIcbmDBgSCpAI4+uojNxi0jqljUpKTOk1Sd1mVmXZK4kdQMAn4eR8abySdruJYYqmumwvytcl3cTlS7l22ccnr9wo8SVt2LwYUlXIHNqdwRM6SHe4OSoGTxihTk5XYnjhGO65DUuJo9pWSQEADIYjwxScpXZSjBRSdHG5lOR3knJyfePJ8zS9oLgudfYjQLIYh+rfJJJG0+JNNwd8hRzQrmF2yeKkfGjRLsJ58f8AcNIbPQfSw/OmscuxPrGPuNz4Ep/eFV4cifWcfcTePFkH9rNPwpE+tQ8xO8X/ALRfto8KQvW4dmNMij+kX6jT8F9xetx7DHnVVJ3jj0peD5i9c8iO18mcZBNNYV3JfGPojNaxqzajL7NAx9mQ+8QeJG/IV2Y4KKOHJNybbCRbLWzeXHCjr50PdgtkVsbNI0jSxh2YHqfCtFyIDTtIiFJlV4AQMxkjHlz4/CjnuBGtZDFdbf2TyR8Dipa2GmSdVXcsEv7SsV+ylHsNms7LaXPrWlAxXEUfs7d0VZSTg+8D9v2VnKO40zU2PZYW7q09wJMHO1VwCaWkqy/EMhPzlx5VVCscYmA8/ppgJ3APJ4+mgB3s6fvN/eooRkoHsbFQsbRRrhgcOAWB8z1+que21sdNI6bWbJozuZFIyFjiUsATjxPw+NKhWVz9o9y9zbRPKzEll5bdznkD1qtLfITkkFg0rV9Vk3XI9ngJzt6H6h0rSOOuZnKd8jW2lmttEqAlsDGTWpmSgAPSmBxZR6ikB2R4A0AJnmgB2eOKAF3DoAKAO3HIxSsdDg3PKj6aAHA+eD8KYhC/gCfqpDHDHXPPpQATII8aYhCT45oAZk5pAIWYdQaYxQ7Y4BoEdmTPAx6UACeSXn7c0WAJnYeNAAmlPnQBHkkbHAzQMrruRwMgUARDIM5HQjIrCSplozfaK7aadbZSdsQx/aNaY11Jk+hUxBY4ztHur09TVslGmtNDNzDPapeNZSQKp79UDkSkAscHyHujy5qooUr6F/da7qE7QR26I4iYSIvs6u8ZA4kO7hWPOAOfWlLI+gKCI95Pb9owZdWmlW5s7d+6ljfZE6nHvMp6MpFClqG1XIyd6m9La74zMpV8dGYeP0j7qloZntWUw3dtOhw4PX1HNNchPmbG21jvoI37hHkKDce53EmsHBXubRySXuughunbn2Nv/Qx+FGmPYfiz7sab5uncqPQ7BT0rsLxJdxvygYzkd0mP/FjH406J1MRtaJG1ruDHk12n50UwsC2rxeN5Zj//AKF/CjS+wrQM61bDrf2n/qE/cKNL7BaBvrtrjHt0B+Cuf/bRofYNSAnXrIdbz+7bufyp6GGpDG1+xH/WLhv4bYD72p6GLUCbtBZ+Htrf2EX8TRoYtSBN2ht/C3vD8ZUH4GnoDUDbtCh+bZSn+K5P4LRo8w1Avl0FsmxTH/nOfxFLw0GsE2sTO3EMKjywT95qtKDUAmme5Uqz7AeCEGMijkAyABCB5MKsgtLiNrrTHji5bqB54GfwqI8ynyK/TXVyUGGZhwCOvw/zzWhJKvI1ERJyneY3J05B6etCjSBuyJbIZbkED5owT6nrQ+QdTZ9mtMs9S9rS+gWWDYFUNwQxOcg9QcD7ay6lGl7O6B8hXV0IbnvbSdVKq3DqwJ644PB6/ZQ9xpGkU8cE0hjwT6GmIUs2OKAE3HxFAHc+AGPjQBiI+xkef1t7ct4cAL+FLSh6mTYuy2mwsC8DzHP9K5b7KdJBbLq3tILdNkEEcYHgigUxBwH8j9VFgOAfPRhRYUO7qQ9Rx60AKImHUD6KBDu7J8fto3GKITjwoAcID50CO7nHjQB2x8gDFAztjk4249aQCiNzx0FADlhOcEgetMAotx4sTToVhBGBRQDioxzTAbhaQDTECc4+uigFCgLjbx60AdjyAFADGQHrzigADQJnIxQAN4VPTg0ARZIl8z9dMCsu4FIPU0AUVyjxEmNmFJxT5jujP3cZaUu3LE5NNKhMiwkbFPGFOTj05/CpY1yNfNb21nrr6hcSOkbISrd5hGRgM5HiRwR8apCLM6VfWzrPYR+2wTgESglhnwOfwrNxd8h6l1K+7gttMYWk6Ca7u1aMW4Uvu8Wz5Z461ajXMTdlLrsa2tlaW6kFlDSe70wBtB+BO7HpTkCMpqoMrQqOqjcaUQYGX2gpGUllClcbQ5AyPSmICbeRvnbj8TmgDhZE/wBGPqoAeLE/uAfRQA8WTD9mgB4sm8qAF9ic+FADhYsf2aAHDT2P7J+qgBw0xj+zRYCjS2H7JoAcNMf92gBRpjeK0AIdNPlQANtOYdFoAE1sydVNAwTDa3HWhCZYWUynqSD9opMaEl0SJ23oxUnnAOPqzTUkxUN+TmByG56b2O5sVWy5sW5IgthDsjRTuPCqOpNRKVlJUbDTEbTrRUVA5J3OQ3Vv8OlSUXVreB854OOhpWBNF6ibB+0eoIosAhutzEJIAfVaLY6Q8XMm3Puv/Cpo3FsR57+SIjduX02Zp7gMXVQVBytAFhnnrVEj1IPhQARTQA4GgB4NMBetACYHxpALgZzSA4sAQOTQA/geNMDsBvGkMVQBwBQA7HHWgQ3cPPNKxjjtIxTAUHyJIoAeDTsRxbAzQAgJ8qAO5PUUwO2mkI7BHjTAQgmkMGwoAGwAFMCLIKAINxHnNAFNeQnBoAzt5CQScUCKN3a1mORlCcj8RSaGjWaJrOn3Vl8maqVaBRtimKlgq/uOOvGeCOnSheYNEzULGMvBDp+rrGrMpburpVBT4gfePjTdrkCsJdXel6UjDvVuZyCO6hfeT6M+AFHnjk1VpE02Y69vZb27eaYhpZDyFHAA6KPQVDdloAmntLIWfGWpWFE1NGwuDjBOfhRYUGj0QN0GfgM0WFD/AJKRAdwwQcYIxRYUEi0lZMFY8g+ORRYUG+R1UZMRI8wKAFOmRLj3fsoChV0+EnGFH8VKwokro8ZBwgOPKnYUDbTxG+GRFH25osKEbTHADb7cKT0P/wA0WFDktYBwcsfNVOKLCjmtY8e6rAngblIo1BQP2UE4eIr6+dKx0L8nwkLliGbwx+J4pJsKRqNL05Rp0FxNYpcI6yxqkOmJKVZQAGZsgnk5x44q0yWiFeaMg1TS459PW5jmVpTbCzW2kb5yhTtPTIB69KLCibcdkYH0a3hXS7RxLI0jKttuWFwuCXk7/hevpwfHinYqMxo/Zst2mvbi0tbOK1kikigtmlilMTlRh1WQ4cDDHk9DRaYU0StVsrqTRXht1sp7hZVlEgNpCQgVgVAjYlskqfoqXQ1ZTx6VqHyVumhhjnuGAjy2e7QdWwPEngfBqQ9zVWGiqIUk+S+z7u6L8652tjzIMnHwo3AsdJ0yG4vbt5IYk7leIozujyQw4JJz0yDnrTQMsE0ZLbT7m3SwMojkA7xg5YsBJjo2Ofd6YHPI4p0KyNpOmpLo0ffQXQMt9ErOdiK2QwO3PJHnjnNJIGw97Jtt0vptOEBhuIo+6ScOJEAOQQM4+aOfWhjRbRqJLHdGsLKNzTNFZggkcqqKSGbrjIyDznGKYjKX15LPOrCzFttQDZt2+9jk/T1xUlEAd7jkRZ/rIc0tgLrcC2c4I8jV0SEEhP7X20APD+ZoAeJOOD9tADhIPAmgB3eev20AcZkH7Y+igDu/j59/7KA3FEyEcOKVjo7vkH7XWiwocJ4/3h9dGwUxTcIFJ3AceNFhQ03kWOGz9FJsdCC4iXJLHpStBQ5b2BhkNkAdQKdoKYQXCsAQrYPQ4osVHC6TZuXcR507ChPbItuS32UBQi38J8/TIPNFhQ4XinkKSuPCiwoaL5WJ2xSfEkCiwobJesPmJn4npRYUNW9ZgcoAR5HOaLCgMt+yeC5POGOP/miwoab5cgyZyRwsfT6qLCgEtw0wYxQ3KkD90ClYUVyx3SyF5RKc+HA/GnYUDkjD7lZJM8EDAx99FjorZ7GR2I7lsemPzosVFPeaNcSNtS3Jz+8R+FGoKKv5F1e2cmK3LAnPBGaLQqZIW01ll/8AtzZPGSV5+2laGKukavLw8UcS+rfgKLQUyXB2fkhZWklyTx7q+VKx0WCaWY2yZH94+PHhRYUSYrVlbJdsY8B0+yiwDrZqfHINFjF9jVm97pjyoAX2fuEATeAT4dKAES2I+eScnjrxQAVbSFQAF6eXhSGL7BDjGARQI7uEXhVyfIjrQMGtmIWZ1XYCfA07FQvsqSMDJk+pPSiwokCFFABfIFAAHVd+0Heh8l6fnQA3u+MrnHwpiHxw5XHDqfPrSGWSXkCadBaS2Ql7tpCW79kwGI6BevSnYqHNcWkk+nyBSsdqhUx79+73i3VwfPxBp2FBrjXnFs3dHErSq3UMoC9M55YnODnjHAFGoWkqe+WG9N1ZKbQ5yixljsyOQCecdaVjolX+pve6SltE91OxkWR3nZTtIBG1cDgZOefIUWKiFLM0lyJZoiEGAI16Ko6KD8KBko3WmMoPyVIw8vbG4+yjbsLfuJHqhspXk060WFXQK6SN3ucE85YcdaYE75fWeV4jaKLOZi00ZbDu5535xgEHpxgDzyaTYUMttWW2ht0aKSRo7pJ25BG1QQAvl1NAHfKa+yMlvbLay98sqyRBgRtDeZPPvU7Cg83a23huLX2mSfvoo0DGSUKWI6kEoevx+qiwoqrvUflC7kuu8llDsSpd92FycDPpSofIjiTA/pR6YzRQE+V3jZAhUBh+6KOoh8crMcbiMnwxTAfNI0UfzmJ+NIY0O5UZdsk9QcUAc7sFJLOQPAtR0AGrc7iATjqeaQxxy3AOOMnPNMQSGAtzuHXHzaKCySsHu/OXOcfNooBTCWxyvUj5vSigDwo4BG8YXoAtCAKUZ1y8hI8gABQwAzL3UeAT1200I5rMCDf3jZIzwBTaFZGkd0wgc4JxSodjZGIRiC3HHXrT0oLZ0RJRSTnjNJjDhEcAFAfjzSAM8aqNoUAnxHhSeyBA2QAEnnB59aYAWjUsSMj6aQxqHGF5+unQrDxkcMR600hNnOiO5kZcnqPSigsVI0PvYOfDmlYCMA7FjnJ6kGgYAxh5Sh5xSAatsksg5I8OtIZGuYQk4RSQCPxoXNgyHx7XHBjO5d24npzihsCQbdCeenUgeOKnZMfQakCFd2PDNPUFDQArFiAcGqEPE3KgKBk460AFaMSLySKKA72RNpJJJofICNkyR8heRzgUCsftypyzYHkcU6AkmJTFzzUoYJEDMTgdaLAa6NknefICkpDoase/HIB65xzT1BQ/hW2kZPnQmIRmUcbOrY60wBhyDhQoB8MHj7adCs4ltxTjzzigZ2CDgMR8OKBHMpxgMeR50gOFvnkkcnyouh0I8Kg58xnpQI5UXIp2Am/DHbkH40hjyzbSQetMQKNVmfeBsfxKnr8aAHOpZcBiCfEUgI8WWLhjyuRkcZp8wFcAc85z50AGjGQc+FIYOSfu24TkHAIODTEKL2c8F8+p5oAZLO8h2PtZT4FaAOECquFJA9KYjhApGdzUg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307975" y="2003441"/>
            <a:ext cx="5274310" cy="3521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98" y="2115824"/>
            <a:ext cx="5243495" cy="34086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18365" y="5677463"/>
            <a:ext cx="1797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下行业务价值流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834191" y="567003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上</a:t>
            </a:r>
            <a:r>
              <a:rPr lang="zh-CN" altLang="en-US" dirty="0" smtClean="0"/>
              <a:t>行业务价值流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01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应用案例</a:t>
            </a:r>
            <a:r>
              <a:rPr lang="en-US" altLang="zh-CN" dirty="0">
                <a:latin typeface="+mn-ea"/>
                <a:cs typeface="Microsoft New Tai Lue" panose="020B0502040204020203" pitchFamily="34" charset="0"/>
              </a:rPr>
              <a:t>—</a:t>
            </a: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农村淘宝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应用案例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农村淘宝业务建模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data:image/jpeg;base64,/9j/4AAQSkZJRgABAQEASABIAAD/2wBDAAgGBgcGBQgHBwcJCQgKDBQNDAsLDBkSEw8UHRofHh0aHBwgJC4nICIsIxwcKDcpLDAxNDQ0Hyc5PTgyPC4zNDL/2wBDAQkJCQwLDBgNDRgyIRwhMjIyMjIyMjIyMjIyMjIyMjIyMjIyMjIyMjIyMjIyMjIyMjIyMjIyMjIyMjIyMjIyMjL/wAARCAFNAfMDAREAAhEBAxEB/8QAHAAAAQUBAQEAAAAAAAAAAAAAAwECBAUGAAcI/8QAVRAAAgEDAwEFAwgFCAULAgYDAQIDAAQRBRIhMQYTQVFhFCJxFTKBkaGxwdEHI0JSciQzQ2KCkuHwFoOistIlJjREU1Rjc5PC8Rc1RWSUo+LyVXSE/8QAGgEAAwEBAQEAAAAAAAAAAAAAAAECAwQFBv/EADkRAAICAQIEAgkDBQACAwEBAQABAhEDEiEEMUFRE2EFFCIycYGRofAzQrEjUsHR4RXxJDRTBkNy/9oADAMBAAIRAxEAPwDzFDvkbcgSdhsRugBxjofEjjPrWQrC6ZbC6kMORkRkg+QBBI/H66LHHcHPGZry6SQhYRk5xxGPAgfE4x45NPkAKGGCZYEMjYUHIK7S/OcA+GenNDYgkKm6vFaRQJQ6ngdVHh9A+6kNOx15HFBc90wUl0Ul2GRGccYH3nyPpTBslWmnLLYO17FKzRTbTGu1Thh6g45FFqrH8QljBo8mqWYt5L6PurhcIY0YElgNxOQcZwPQYpppsE9zbxaZCO0O7vj3vindED5vgc4rnjp8VqzbfRyL/wCTx5fZXRRnYkdkis6FTwdw48D/AI5pUwsKIIFuYU3p3jZwvQkY/MClQai2itlZGRlypHI86tITZPRQqADoBVEjs0xApCaYFJryd5pF0rdCn4isc/uM0x++jyvWFOnWSyQxQe9cMhMq5HTOKyxe1BM0m6kUvt0rMS1pZsP6v/zV6UTqY4XaD5+mg5A5jkI/OlpQ9TO9ptS4BtLiMee/P4UtA9Q5Z9MYcz3EZ/rRg/jS0BqQ5fYWUMmoqvOMNGwo0sNSHrtOQmpW5x5yEffRTC4nGG470FJ4nYccSqaLkFIkK2op1iBHngGi5DpD/a7tPn2hP9k0apBpE+Uh0e3Io1hpBtc2bg7rcA9fmiq8QWk9Q/Rdem57MSW7nLWtyy/2WAYfaTWkHaMpqmboD1qyRRxQBxYDrQBlu2uuJpegShGAmnIiT4mk3SsKt0eQpHdxL7qK/Hg2CfrqDSju8ujybaUfVQAJroocOrr8VNOmAgvBuzvCnw5waalJciXGL5on2+u6hbY9n1G5jx4JM33Zo1vqLwolinbftBGB/wAqTED99Vb7xRr8g8PzEl/SLr+xo0vVJYEFhEoI+BA61Smuq/knw/N/YPa/pE7QRqoe4glxxmSAEn4kYqb3K0bcy4tv0mXvAnsLSTzKMyH8aNQtD7lpF+kqzI/XadOp/qSq334p6g0sOn6Sez24LNJcwk/vxZ+4mkm30Bl7pPaLSdbd0068Wd413OoVgVGcc5HnTTsC04pgZrtpn5P00L1OqWwH940nyGuTNGR7zfGmITHFMQxhwaTGDcYXA6ngUANdAIyB0AxSAUpyaYFJrfZq11iPef1N0BhZlGc+jDxH21UZUP4mCn7O6nBqAsvZHeVuVKDKsPMN0x8a0tcyWjT6R2Ihg2zakwnk6iFD7i/E9W+741Dn2CjV7OOlZjEK0AN2ZpgNaMEUgBsuCCB8QPGmAuwEZHIPjQB5BBrV68lkske4SZDfrWPO4jxz6VjtuXbBRa22yGY2K73kMTHbGcghcjO0eZp0gQkl/p/dXTT6WoYShWxD87G7HRh5UJchfIVx2fDTxtbNH3WM47wdSB5nzo3BpdginQlvO/EjiREE5/XkAjAPIKeRooKVhptP0+61FbkTTRyMhdVLIQODg4OPLNLyBrqDg0+OxhHc3RZZCXPeJySDjqpIPj1roxN1siGkgqwwrdRvHNCD1ErRFSh8PAn6aq31iPbuWST3wvw0eqWrS54mMwwePNgKy0w13od9yren3ti0jvu0gxsmspx/VkhbP1EVpUCbfckDUu0sbq7aSJP2fdjznPT5rHx++lph3DcjjWpZ7u3N/bG2kXc1vK6uACD05HIyMH0zScEls7Dc3lo6zRCQLtOSGU9VYdRUoCQBxTA4imIEy0wKnWkzpV1x/Rmsc/6bNMfvo847UwJH2WWTeiL7b1ZN45U+FZ4P018y8vvmGGwnCyWbf2WX8K2IHyJgphYTlFPE+PD1NACpE5YHupP7MwYdKQCZnXql0OPGPdRQxGkwm5mI5x78NFBY1mjAXL25DDPKkePwqUuYNnERhyCsRIPP6zBp0Kx4QMrEI3QfNkBzzRQx4M0bHEl4vPUEmpStASG1G8UjN/Ovujhkz99PSx2T9AmbUNXS1nngmSSOT3TEA2QpIPT0o0+Qan3PXux0EdtprqihSZOcDr7orDhG3F/EviFTRqA1dhznF6YgEsnFAHmf6QrO5vLyzkWUCGNcKmOjE8t91c2aVSS7m+KOzZkCkqKxF/bkLnI74ZH0GpakupXsiJLdFgqSRyHyBU0XMKiOeS/VctbsR5hTRql2HSEa9bJ723B+P+NGtoWkF7TaMdxtgOMfNBqvEFpGyNYsCNjJnyyKamhaSFbQxtMymQhAThieT5VWpE0ThZRtkx3Xw6GjUh0PNjIASkyn4r+VO0BFmju1U+6px5NTVCK2LdI27lnY4AHWtJOlSM0rdn0B2N7Or2c0KO3dR7XLiS5YfveC/BRx8c+dJA2aIYoEZvtoQNP04np8qWv+8aT5FLkzReJ+NMkTFMBr8A0mMGo3kP4Ywvw86AOce6w9KAO8B8KAExxQAmD08KAExQAmKAEIoATbQA0rSAYyUwBmIZ6sPQNikB43bW7FrFiMKsrKxPGPe6fHnp1rF9SxkfdJaRYXvALgZZuPAdMdOnjT6iT5BtUt1NveMuCRMCQPDls59PWi+Q+hHeISXF8EjJZkQ7cc9UoYMWS3hV33tljaYIUZCjZyc+PTw+uhsRa63axfKNnIqghrZVzt4+a3505c2iJt6ivgjT2RQLdn2h8sqt7gyOfdPFawpXZKbaQo7s+zMYpcE8YZx3wB6H7uOa0uN+8MkWvs67BPbXM4yc4kKlhk/wBU9PwqU/apT+WxpXs+789yUX0M/Pt9QiPpPG3+8grT2u5HyHKmiMP1V7fxHwzDG3P9lhR7Qtg9orSLEsd2Z9ynvLZldcjHIUkkE+XTnpzUyut0Uq6Gq0DWUt0jinctu2RhupkUnaj/ABHzW9Mfu1n1H0NeBxQI7FMQ0pQBW6xHnS7nj+jNZ5v02Xj99GE7TQk9klMZnX+XKMxLlgMEdPKsOG3xr5mub3zHHT2WY7rpX5PLRLW7WxFh9ZsUBsAPZv8AoEBOYup29eKVu2AHTNLt7nV7e3lS3KPvJ2MyniNj+Ap3SYdSs+TwVRlhUZQfzVwBSsdE+TS3XSYrlPbAzXLRFUcNgBFOftpWFEO6iljEQLXQyvOYd/ietEFbfxEwep262urXdqZoj3Uzx5e264OOoq1urEEt7AS6fdzg2RWJYy2Qy5y4AqWx0BubQCZmWKJssfm3G0/bUwfsobRIudPuLd0BiuVJhRx3c45BUEeHkarbyFRddjLaVu08Yf2zasUp/WKNp9w+NUgZ6p2TZpNOlbbhO99z1G0c1zcGqg/iacR7yNCOldZziN8KYgMgyDQBle0VuJZ7Yc5J8/UVxcV78PidOH3ZHjWpG3+VbzDWxHtEmN25D84+ldW5kAWNNhZNvzv2Jx5etIYSE3CTKyNcqNw4DhgefHFKkIL7dqELHbdzr/HGSKKQ7Y5tXvAiM0to2Mg74uvT0o0oNTHLqUpJL2dpJn904/GpcEPUxReRn5+lsM9THNSeND1sQ3VmPnW10mRnjkD06UvCHrO9psDytxOmOu6P/GjwmGtD+8tZWCR6om9uACGHPlQoyQaos1nYbsoP9JY7i7ZStmSwix851wAfgCc1UclzcWTKNRtHsacitjIfigDL9tz/ACDTF8G1W1B+G4mk+QLkzTEDJ+JpiOxgUAUupa3DATDDsnOSkoDfMOQMcePJ+qufLnUGkjaGJyTZZe022xmW4hKIDlhIMAD6a1U4vkzOn2MjqX6Q9JtZO7to5rxdxV5I8Ko4/ZJ+dRq7BTCQ/pE7Pyj35LmE+TwE/cTT1eQUywte13Z+7yItVgBH/a5j/wB4CjWhbllBfWd0N1td28wHUxyq33GnqQB+QM4OD40wG7qAEJFADSQKTA7PFJDExkVQjtgoA8RMs7GJmO4x/MywOz6610L+0m33G+8EK92CocNhcHnHXrS0R7Bb7hZZZmWVnU++wZmQc5BPTHxNLw4cqHqkNluRJvXaI3aMByqkFhxyfqHHT0qfCh3DUxjPGzHcSrdz3eCfDbjNDxRfUNTXQsLrUY7ma2kUNH3UIiI3Ah+D19OaJYbbdkttuwClO6VUcoVycbNwJOPHIIHHrVwhKNiVJUKruFT9auc+97rceo55q/b7IexOtLiRLgbNUFvgnEmZBj1455rJp6t4L47GlrT7xbpf6jnEfai1k9JZW/8AclXS7E35hBNq0v8AT6Ldeha3Yn6wKXs+YX5ldDG8PdpPYJCkUjKLmFRuQ+ZKnkA+fHkelLathqyYksi3SMsYDiZThTwHJG7H9VhyPhUlI9MVuSOnNIkeKAFxQBA1Zf8Aky5/8s1nm/Tl8C8fvow/aq33djMCMuReocB9h6HxNc/CO8a+ZrnXtmaTRehX2gA44juga7NvIyJWqaXLJcWaK16CmnwdAreY59eKlLd/7AFpVi8Paaxg75yziQ4ngVSf1b9DTkvZewXuU8Oi6rNbxugsplZAR+rI+40q/NgsnTaVqSdn4Yn0+B5TfOyorsuR3S8jnrxQ47pBZTtFds4/kLEoMYhuckc+IxRGNPYLsm6y8sXaPUf5NesouZMFWBBGT0HFKPIHdhrK7jbSdV321ym2KHO+PJOZlHHJ86GmOyJIbaRB3oIPiXt+D9lCxySDUibrEdo8tvue3Jaxt8bgy5HdKB0NGlhZO7EwQL2oLR9zlrebGybd+x+6aaQmem9nV/kUgx+2P90Vy8F7j+JrxPvIucV2HOcRTAE65BoAoNajBu7QHz/EVxcT78Pj/o6MPuyPIdWtLhdTv1T2wIt1IF9wOMbj0HlXS+ZmuQE6dnSZrh2HuXKR7ZLUDrGxzx/DRYEKG1ilvLeBBZ75J1ReHU5JAHp40+gmCeHu5pECKGVip7u7xyDjoaQEg2twLS2l23YSRnUEOsmSu3OfrFPYAUFrPJcBAJixRmAe1HQKSeR6AmjmMBkb9veWxPkY3Q/ZSAM6bAhUQksgPu3G3w8M0MEKglaNyIpSRj5kyP40bASLG1lmvrZWhu1UzoCTaqw5YePh8aHy/wCgev8AZ+JY9e1CPxV5fq3LXPD/AOxL4Fy/TRr0FdZgExQBmu2a7oNHXwOrWw+1qT5D6M0JBIIyefEVRIuPcAJJ46mkBitesrXSmku4zM3e73MXenBfIOR5Hr9dcfFQVxdc2dWGTpnmdzqeo3wYXU7iPPESY59B+Z/wq444QeyJlOUubKuR55GB24UDjggAelamdDGkZQSSDTsKOWSRsYX4f/FFhQjy7Ww2Sw8BRQE211zUrNdttfXMC+SSkD6qVIVIs4e3Gvw8Lq07nydVf7xTrzCkTYO3/aGNg8lzFIp5CyxLyPoApb9w0osof0k6geJbOzlPlGXU/eabsKL/AE/thc3VuZpdJ2oOpW5UD7RUpvkDRKg7ZWlxMkMVjeSyOdoEIWQZ+IOPp8KtMlpmgR5WUFoSh/dLg/dTAymndktOt9NWK+hSa4Y7nk3sNpP7KnPT7zXVsiG+xQdpezsOkRpcW7TGBnCncS2w/HHQ+tRunuwM820F8MVweAcHb9lO/MK8jg3HEy+nA/Onb7i2FO9hkSKT4HB+rrS3Y9gjM7ldzhyFx72fd9BnPFFeQmCdembdX6/Nxx9eKK8gQmRgZtZBjyA/A0UuwwiTRo25reQjyZXx9hpad+o7+AUXlmR71rjHXDyr9+afzFv2Eaa2dWNugMiox7t5chuPVcipk3WzKXwNdd3Z025txFY2YzaxtiSEM3vLzkjGa83JmyY5tWezw3B4s+PU7uwS6tCSpfSLAkAAFQ69DkdG86n1ufZGr9F4+kn9i2TtpOD71jGfhIR+FNcW+xm/RPaf2JCdt1/bsXH8MgP4VS4tdUQ/RM+kl9ySnbazPz7a4X4BT+NV63HsZv0Xm6NDrjtRpV5ayQtJNEXUrloScfUaJcRjlFx7kr0fxEWnV/MptZ+TdW7PnTo9Ste8Nws2biORVwM8cDOanBPHjio6vsLLwvESlehlYujKSNtz2fk9N7x/eK6fHxv932MXw2Zc4P6BrvRLi4nt2hhsZljs4oj3eoKu1lzkDnJHI5oUoNvdEOElzT+h2naDqsXaGymawuI4E3byJ1mTlWHPOfEVTqnVEPYjwaLqMVpEJdLkBCDO+Fgc+uKrSK/MLNbyRafbKbVkIu3yoJB/mhznHFS47jMzaFU1CcjarYb+bcq/XxJ61avzJJF4yp2wu2C4PtkgJSRWPJP7JP2VnB7Da3LuOVm03UMu7fqV4MIBHvjyFOQyLp0bnT4A0N0Rt/7ZSfqNJpdKAsdRtlLwExXI/ksXIgV/2KuKf4xNkfs9BFF2ttwhTc1tccG37tvm+BFN31sRvOzYzZzf+YPuFcHBe6/idHE+8i5212nMdigBjLxQBRatEG1O0PORwPpYVxcU/bh8Towe7I8y1e2lk1rUjGliy+1S/Oba3zj19a7K7mSEhS4XQ7lBboz+2xcJcDGO7fx/CppAQoBcRa1YmS3uh/KYvdADge8PHPSqql/0HZAvZLP225EsEgPfP8+2H7x8QKe/YTJE3yWOzunM3dBu9uNmQyLu/V58OlICboQ0h9WTuLlgRBMABMD/AET54z4CopFWRBZ2zMph1CVgSONwNLagsnahpPe+zoLiJQLKAZlhGH93rVdtwsFY6DHNpN4shsyN0J3GPbgCQ548CaauxNoFPaWltremxQraoiyx7VNywb+cHQDg/jTmJHpeixFO2Gq8ttbe2D0zuUfhXNF//Il8DWX6aNYorqMAnhQBmu15ONDXz1e3/wDdSfIfRmhLjHSqJASSHFAGP7XsWgt0wSGZskeHArl4pbR+Jvh6nkQllWMq0YXCSMcgg+6a2cdyLY/vnKE4AIyOD4g0qHYAXmYwdrYPu8HzFFCsJHcIXJ2e9yxyOnB5pUOwYmtscqAARu4x0p7itHDuJCFLE5xxmgY5EhDA5DAfsnoefTwpWGwkkG52cybic8kfVTsKD29pO7MyOFhiwZHx0BYKDz6mk5bWFHqeh9lrJbVHw93u6z3QynBx7kfQ/E8fGlheqKlVWE9nRqbazhtFxEgBIwzHGT+Q9BgVqZkkdOlFAUU1kdShkh1BNsW/3UimOGXw3EYOc+FdGm95EXXIfbi5E01ncQ97abf1U7OGLKRyjg8kj97xHXnq1fUH3KPU+xkcpL6bMICesUpJX6D1H209xGR1DTb7TZu6uoUVmHHvZDD44qefQZDKHIzCh4x1HHp0oryFfmPkXPdkpGxC8bcDHoenNKl2GxoGcDu3U+jf401S6CG70xnM4HqG/KnaHTFEsf8A27D4j/Ci13Cn2Hd8meLkD44o1LuFeRIgdyzBWWU7G93IGePPNTNqt9xxW5p9fO64sX/esIT9hryOL/VZ9H6M/Q+bKoVzHoi0ALQB1AC0AdQI49aYzsA+A+qkFsUADoMfDigTSfMMlzcR/MuJk/hkYfjTTa6kPDjfOK+iDrq2op82/uh/rSapZJrkzN8JgfOCFfV9QlQrLdNIvk6q33iqXEZV+4h8Bw7/AG/yMGoTBizRWshJyTJaxsWPmSRk1a4rKupm/R3Dvo/qSE1lhE8TafpzI4wyi325HXwIqvW8vUh+i8L5Ng0utNChT2f08AdO7eRPuan67PqkZv0VDpJ/YPJe6VOUMukyoURY1MN864VRgdQaa4zvFEP0U+k/sEsbzSbLUI7xINU3IjoEa6V1wwweqg1frkf7TN+isnSS+5c6d2n0qwiZFivcM2feVDjjHgayw5ceJNKwy+j883e31LBe2WkN1a4X+KE/hmt1xUDB+juIXT7h17U6M3/WwP4kYfhVLiMb6kPgeIX7Qqa/pEnS/g+lsVXjY+5m+GzLnB/Qi3ckF5e28sFzbuiYyRMvn5ZrnzrxJwcWtn3KxqUIyUk1fkzJX2lawdRvZIra7kheeRkMcaOCpYkYwTXcqfL+TAjJYXkem3guLGdS13GwEunNyO7YZwB9v500pX1EVEFts7SWzrCqDK+9FG0Z6jqp4+NDT/EFE27x7RcDfID3j9UHmaPzkLr/ANI9+h/0Z0/buLd7JnbFub5qfR8fOpVD3CaHaWz3iGS3i3mFhuZArcxvnPx8fKi2Mgz6Po+Iv5Bbgl1Bw/gT6U22Ik3NnYd9bxs1vFGllAse+ZwcYPiKXT/gwlhZQyaXqSxyjloxlL3PAkOOo4+nrSVX0GV81pNbahYgNdujTpn3Y5l4YdSOV+NEqrb+RI9M0sL/AKS34/azJ9W5a5Yf/Zl8P9Gkv0kaLFdZicaYGa7XZDaERz/yvB9zUnyBcmaAnimIjyc0wM32hjLtZp+9Lj7RXJxW7gvM3xcpHjtyJQk77mDCO4bg+IlxW9bmYYQS4veSTG7gemEBpUNFcquxRSiEFof2R+0pNOhWLa/rCcxqN0W8kZ/eIpNBYB+7xJmJhlXzhvJh6U6YWFiRDdgLvDbivIGOAKTWwIVLdJJgO8IJwgGw9SpIpMZZW2l7bmCB5YIpU2BxK5XLHPHI8ePqqXz3H0LmHSO4iaSWS2mIjjKGC4WQAmYZJAPkeCR16VMvdY1zPWLAn2SLPXBP2mnw36URZffZMB4rczO3CgDKTXGnRTyK97qcDhiCA023PpwRj4Vr7PZ/clX2D6deWMl4scGr3NxIQcQytnPryoPHxqotXtf3Bp1yA9qdS1DRreLULNUliU7JoZOjZIwcjkH1qZNp7Akuph9a1qbWJYcIyRhd7q2OXPl8B0+mojF3bKk10ISAL/Qt83Hn+PWtNvMgIw/m/wBW65UY2k8/Hk8/VT28xMbhSoyZevXB/Kla7is7+jBEjA5xuK8H06CnfmUlYm9/+8Rn4j/GnfmFChpT+3C310bhsSomIfcXyFViSAcjg9KmcW1SRUKvmaTWjuTSm89Pi/GvJ4v9U+h9F/ov4/6KsdK5T0haQxRQAtAjqBi0AIeoosBaLELQB1AzqAOoA6gQg8fjTYDqQHUALRYHUxHUAcelAjh0FMEdgHwH1Uh7ijC9OD6cUCaT5h47u5i/m7mdP4ZWH409T7kPDjlzivoSV1zVk6ald/TKT99Wss1yZk+EwPnBD/8ASDVDw9yJB5SRI33irXEZV+4zfo/h3+37sZLq8lxEsNzZadPEpyEe1UAH0xjFWuKyrqZv0Zg6WvmEttVt7ZgyaPYqQNv6sunGCP3j4E1Xrc+qRm/RcOkmI13pUoUSaTImCD+quyOnxU1S4zvFGb9FPpP7CvNpUjhlOqW+I1i2xtC4IXOM5UZ61S4yPZ/UzfovL0aYOGHSY7a5hF/cfryDmXT4yBht3IVhmrXFwu9zN+jc/ZfUhTaHp095azrqdiO5kV/etJojwQf2SR4eNN8Tjkqv7Eeo51+37mxsLvT4tcurxtTtO6mDbRuIYZKnnIHlWUZQ8Vz1bMUuHzaFHQy+j1CxlP6u9tm+Eq/nXQskH1Od4si5xf0JAZH+Y6t/CwNWpIzaaKDtVazT/I3dwyuE1WB32ITtUbsk+Q9aHyBcmXpFMQF1FAGf1zAuLMYJ9/jHJ+corl4j3ofH/Bvi92RgpZ9Ma2cXHZtmPcTFjBcjkd7ggAr+0eevFdD1WZ2S5rbRY2uw9lfwgpJNIRtYN7i5I5HgR9Iqfa7AmiqitOzcrwmO5vIz3ltgSQHk7CUHBPh1pan2DYZBpGkwtCIdSU95DGiGQFcqzllblc8k7fjQ5eQ6BTdk4ZUmSHVrJmKTrzKgwS4Piw6Hg0a0FEleyF0l4ZgYpEEspwhz85AFHGfGjVF9QoNbdlb62uC72wbcyjk4wO6x4jj3gfr8KdoEmRpdMnXUoJWhEaNLbHG8HaArZ8fOpa3H0JOnQhbScjnNta5I9Z6nJ7kvgxx95Hptlg2cRGcFafDr+lEWV+2w+ePGtzITPrTAp7W9vzqV3FOIY7OEgJL7wL56cn3eOh9fCtU3zZNKiRcSaisqiCG3lQnDd5KyMvrjBz9lP2gVdQWt20V7pE1rNNFEXX3WddwDDnp1qZ11BX0PNZl7i4SJ7eMsgKlU3Yf1PP0+FJSjzKaYjSRAhmtCqrywDvgj6c4o8SL6hpfYXvLYfOt5l/1v5rRrj/cLS+x3eWvnOp9WU/gKrV5oVeQOSQEDupST4h/8DT38g2QPdcEcpE/9o/lRT7BfmKGlXjuI/oYflS0+QX5hYrv2eYXcsGO4VnyNpxgf58KjJtB0i4vfmaXVW32ejSfvaeh+015fF/qfJHv+i/0pfH/CK6uQ9MWgYooAWgDqAFoAQ9RQAtAC0AdSA6mAe1tLi9mENtC0sh5wo6DzPkKuGOWR1FGeXLDFHVN0i1GiWdr/APctWghf/sojuYf5+Fda4SEf1JfQ82XpOU3WCDf55EfudEkuHhS6u41Bwlw6BkbjqRgECpcOHb0qTXmaRz8Yo65Y18N0yHe2ktheSW02N6HqDkEdQR6GubJjeOTi+h24csc0FkjyYCoNR8SGWVYxgFjgE04q3RMpKKcmNHNSUKwKfPBX+IYqmmuYlvyJNzp15aQJPcQPHE+NrnGDkZH2VpPDOCUpLYxx8RiyScYStoiKcgYNZ2bD1VmOFUsfIDNCTfITaXMQgg4IIPkaAsQkedAxaBHUAJ40xDqQzqYqOoAQ9aAFosDqYhAAc5A+qgQ4ADoAPhQDVhkuZ4893PMv8MjD8aepmbxQfOK+gZNV1GP5l/cj/WmqWSXczfC4X+xBl1/V16ahP9OD94qlmn3IfBYH+0LDrOpXl3bxSzq5aVVBaJcjJA4OMin4kpNJsznweGEXJLp3M5dM0V3dQnumCSyx8HqBIeOnA8a9eCqKPn5Pdj2vJnZiWR8oy58wQAR09Psp6V2FfmAjKq0Z9mB2PEwBx1RSFzz0weaTguwWyM8ERngkKyqYo4EUBeojfcPDqTx6VLhFjtkm5ntZ7a5ieFFaXvuWAwu85x9Bo0b8x6mHtrmwjmmk7tMyTNICFBOCFH4VPhsV7kgX0YvGkinkRDJuGGZeO7x4etDx+Q9QC11PUY5hvv7gr3kHz5NwwFO/rnx61m8T7FavMk29zPdRS+0SocR2uBtRSW733s4Azjy8Kzyxaxy26FwftI3tkAbOHBDe4OhzVYP0o/AjI/bYfacdD9VbEDdtMDz+/wC2aXdrJFbxWksUgKMjToSQeDwzACnKTkqBRSKnS+0HaLT1SKC0ge0Q+7G8u8lfLdvOD8Bj0oi2uo3TNla65ZarZut/Zy2zBfeinXIP8Ljg/YatzVbk0+hidUs7Gx1NI7SC5VZCSVJJ3eICsQcnxPWphJjkgJ7gf0dypHXJXj/ZFaW+5NeQ1ZIQOZpQc+Q6fWKAHB42+bcOf7Gf/dS0rsgvzOIXn9Yp+KH/ABo0Lsh6n3I00MZbJtkkyc5U7fvxQopdAt9xBEg/6uwHo/8AjRS7BYWONCHASUAxsOWyOh9TWeT3GVDmajUhjS9CxwPk9R9TGvM4z318D3/Rf6cvj/gr65T1DqQC0AKKAFpDOpgd4igQtIYtAHUAGtLWW9u47aEZkkOBnoPMn0FXjg8klFGeXLHFBzlyRoteaLQ9JTS7WEs1yu6SUNhuCOSPXw8Bz1r08zjgx6I9T5/D4nG5/Enul08u2/3MopOfdjCL4+B+yvMdd7Z9BFy5JUvzsWmjaaL+4Z5m7uzg9+eQ9APL4mtsGJTeqXurmc/F8R4MajvJ8kD1W+Go6lNchdqMQEXyUDA+ys8uTxJuRpwuHwMSx9v5IdZm4ez/AOmw/wAYqsfvozzfpsCh+b9FSjRo2uq6t399Z2+nizu2mypZ0Em3kfUMZP0V6uXO5TjHE07+Z87wvCaMc55tUa+VkntHPPZaas9uYvdkCsHiDAg8Dr0rTipyhDVEx9H44ZcrjO913orbI22p6Bc3WpRWi93kLJEgR1OOM48c4wPGsYSjkwyllo68qyYOJjjwN79Huvzv2I/ZSG1a7Sbv5ReIr5iCe7txjO76ay4KMNV37W5t6VnkUHHStLrfrfwG6pYWEurzs2rRxSPIxkV4z+rPlnxozY8TyO518h8LnzRwRrFaSVb8yfpOk28FrqEftVrcl0xu2Y7r3W5OenXP0VvhwxjGS1X/AIOXiuLnOeOWlxp/XddigsYLWDWO5vSJreLdvaPLKcD53HO2uHHGMctT3S/Poepnnklg1YtpOqvn8PiXsHZ+wu4LmSNSizuTaFiQVUDrjqQTk8+GK7Y8Njmm115HmZOPzY5Ri99PvfH8+9lMLHRzcdwNUm7wnZuNv7gOcc8561zaMF6dT+h3+NxWnX4ar47iDQrv5WbTt0YlCFwxJ2svnS9Wl4nhlevYvBWfeuXmSIezN37Rtu3jt4ecyd4p+HGfGqjwktVTaS+JlP0lj03jTk+1MHJ2euO/ZLae1nUH3cTqGb+zmk+Fd1CSfzKj6QhpTyRa+Tr6lZcW81rO0M8bRyL1VqwnCUHpktzsx5I5I6oO0DqCzqBHDx+NUIdSA6mB1AjqAJmkru1qxXzuI/8AeFXD3kYcR+lL4MobyXvLu4YGJtzyHDerk48ePxr248j5aXM4sHZuYG4IztwTwPTg/lTryFfmIqcj9WOq8d5jw+PTz9aAG7TuQATDKpwCDnJ8TzyfHy9KLAcSAjHdKvXllyBzjy8OnrRfmOhB3Zl/nI8AsOUG4dPXr5/RR9AHi0MpZo0SQA8sEPl44BoryCzhYThC/szqgIy24gD6T4eFFeQDTZyqBuimXIUjJHIPlnr6+VJ7LqMMthcgApBP8UIP3Uk7XMVDRNqNvF3gubmNGI2s29V59c0UgokjVdUUY+UboY8yaNK7AY4JAGJF6oPmyL+VPbuLceFUji9tj8UX86d+YDhAzHiW1b4L/jR8wDpHPGxaIxdcqdzA/wCFCVBZIW41FTuDc+YmcH7qdC2F9rvxL3hBMmNu7vsnHlkijT5DvzGXEs90oW4tzIPIyL/hRp8gvzGRnujkWbf7LfjSryC/Me0oZSDaSr6qmCPqNOvIBgZAQSl2PQq+KK+IB4J4hKDvdAAdxcMABjnJIrPIvZZUeZptRJbSNCJxn2Mg46cSGvL4v318D3/RfuS+P+CtzXKeoLmkMXNAC5oA7NAxc0gOzyKYC5pALmgDqALbs5fW9hqyy3J2xshTdj5pOOfhxj6a6eEyRx5LlyOH0hgnmwaYc7sJf6S73U1yNTsZlkYt3r3ADEeGR6dOKrNi1SctafzMuFzxx41j8OSfwKmaNYjhZo5T4mPOPrIGa5pJLk7PQhJy5qviau909X0i2tbK+s4rIDfK0kuDI3HJx1+H5V6OXHF44xhJKJ4mDO1nlkywk58lS5IoJYNOtvnXj3bj9m3TYn95vwFcbjij11fZHqxnnn+3SvPd/Rf7I1yjxTlHhEJX9gc4+nxrOaadNUa45KUbTsdZ/wDTYf4xRj99Czfpy+AKDuzJH3pYR5G8r1x44qY1avkXO6enmbfs6mkd7OdOWZ3jADTTDkg54HkOPKvW4Xwd/DXzZ876QfE1Hxmkn0QDSLtNd0+60++lLSli+QcErnPHwP2EVnw+RZ4PHN7mnGYnwmWObEtuXz/6VWv3lt+r062sjAtqcbmGD9Xl45PWsOLyJvw1GqOz0fhnTzzner8/ETuyclrECu/dd3DMCuPmIgzz8T/nituCcFt1f8I5/Ssckt69mNfNv/RF1zVFbVV22yC4s5z+tP7ag+6CKy4jN/U2W8XzN+C4ZrDvL2ZLl2vmWllqbatbatctCsW2AIADn9lzyfprox5nljOTXT/ZxZuGXDTxQTve/ujMaVfXFheI9sod3xGYyM7wfCuDDklCScD2eKwwzY2pukt77eZp4yLO6vO7mMUaTpBDJJE0ixrwWjU9Bljj6vSvQXsSlTpXXK/l9TxZf1YQtW2m2k0m30b+W4mtQqksywjT0RIgzo9v+sGTjIYDAz0HrVcQudV9P8hwc20nLU23zvb6fyM1u/8AkvtJDciISE2xTaW29WPOaz4jL4WZSSvYvgsHrHCPG3W/+B0WlRXt6xu9ItlVyzNLFd7znr0B8aqOKM5e1BfJinxMsWP+nle3RxoGdLt7K+EkehXsixPuSRJgytjxx1pPDGE7WPl5lLiZ5cdSzRVrdV/kz+q6gdT1B7nbtUgKi+IUdM+tcObL4s9R6nC8P4GJQ5sh1kdB1AHCmIWgDqBHUwOoEWGh86/p/wD/ALCffV4vfXxOfitsM/gZmS4DM5aVBuBOCOMbvj0z9te3F7I+YktwjzB2f9cjkqR76YJzjjxx06+lOvIkRRyPcj6g9fIY8unh6nmivIBNp7xR3b9EHEnH089fM0fUBxBCMwWUYJ94HOOfLH0UX5hQx3dWYB5wfe4VCWHI/wA/HFFjo0fZVJYYABq6Q3U591JowzuD72CMg5FLYGaq/wDaHjRBc2yQlcTCZMlvIg5wOfjT5CAXq6df2rRTmR4baVY8oSMvwMAjr84A+vwpXaBbGY1vTobHUTBa2sboI1Y77nDZOfAn8KOQ9ipdJkgiPcTKWZQG3htxPoBwT9lFi6ErN0ONuqj05P4UDod2et7e/tnkngtJDJeMCqLkIhQkByT+qQHGHXJ8MVd0uYug3s9plrf2KLd2UbZmlE1x3bMoQR5Xa4PuEHklhgjpnpQ3sHQyqwyMoJtLc+uf/wCNLcLNbbaDo9xpEV/Jp6x5jkaWSWZimVlRNzbV3c7jgKODjPnRW/Io5+yujie5thHLDLELh27yQb4xGw2jYPngqclgeDgdeKFXb8sEJL2Z0NYXuVu2itw0yRk3q4lKFNp3dFyGJK4yMUtuwgQ7LQGO4QTXcd3EJ2aI3CkRd2AVDYOTvByGXjH00woHedmDBN3Vve3UhjuWtpmf3VRljEhfPPuBSeT5etG355CoLH2UMuoXlrFqs59ndF3dwD7rJvEjA/NQdCRk58KG67jobB2TvbmO3NvqCu8whbmLCAS52kPjDdDkDkUWu4qKjU7OSxgG+8SaK4tWmhYRldyHIzg8jkHjFRN7DS3LgMW7K9m2Of8AoTDn+M15fGe+vge/6L92fxX8EbNch6ouaBi5oA7NAC5oAXNAHZpAdmgYuaALHSdPTUXnDzNEIkD5Vd2ecedb4cKyXb5HLxXEPCo0rtk+Ts3sZALpssHODGMjauT0bHp1rZ8Ik+ff7fM5o+kbT9nt17uuwx+zUqyqi3URYsq+9GRjcpYHx/dNJ8G7rV+VY16Si1bi+vXs0v8AJH+RJXRGhuraXeEZQpYEq7bVPI6ZqPVm60yTuu/Xka+uxTalFqr7dFb69hkmiXMULzB7WRVVnPdygkhTtOBjnB4qZcNJLUmmVDjYSko01yW677r7ApNNvYhmSBhyR1HgOf8APx8ql4ZrmjSPE4pcmNNpeOA5gmfOPewWz5VPhze9D8XEtrQlpkX0IIwQ4BBogvbQ8rvG/gAB4HwrM1ZYaTrM2kTvJEEdXXDo54OOhyOhrbDmlidrqcvFcJDiYqMtqFvNWe5uYp4YIbN4slTbjack5yT408mZzkpJVXYWLhVCDhJuSfclHtG1xGq6hp9pdlRgOylW+ytfWnJVOKZgvR6g7wzcfuRtGvRp9+L2SKR4lDISi9CRx6Vngn4ctbWxtxmLx8fhRaT25+RH1C5W71G4uEDBJZC4DdQD51nklrm5Lqa4Mbx4owfRFgurQWmhtY2cbma4GbiV8DGeCFHw4zW3jKOLw4Ld8zmfCzycR42R7R5L/YzQtStNOuZJ54DJJsPdODnacdMevTPhS4fLHFJuSsfHcPkzwUIOl1/PLsGsNfWG1lt722Nykk3f5D7SHyD94zVYuJ0xcZq97Iz8C5zU8UtLSr5FxbaomqmaUpZQxyr3UglnxJgHIPTGOTgefjXXDMstt0r23e55+Thnw9RTk2t1S2/9lZq0ttrOvMFvYoYUi2iaT5rEHJA+v7K580oZsvvUu52cJHJwvDbwbbfJcyVommwWGpLc/KdhKgRlwkmDyPWtMGKGOerWmY8ZxE82Fw8OSe3QsBZn/lQiO3na6ctEy3ABAI4B8sHnitlD3+TvzOZ5v0t2tPPb8v5mNuraWyuXt5wBImM7TkcjPWvMnBwlpZ7+PLHLBThyYGoNDqBHCmAtAhc0AJmmIUUAyy0AZ7Q6eP8AxwfvrTF76Obi/wBCXwM33MpTK94yleD3ZIPP3V7KnFJbnzDi75HSnl8u53KR+sTk9OCc9PyFNNPqhU0MUID1g+cDyv8AVxnp9GPporyCxyqDIhCIRhOjkL9PTp4nx9adeQrOK4Qna3xDgnr5Z/yKBgZgcOvdzS9cRggePHOKL8wotuzmpabpMMotdPmOpzthSylyPMMQPdA8h14pJg0bm9jW4tZUnniis5YRGWkUBgxPX3uOnQHnNN8txJ1uVsgisrm3srmH2LTbMCSKQHCSuOmeuMZJwec80VSD4FFrN3b3+ozzwvZyRkAKXDhyAMeg+FAyslRQsIWKHJYAmKfJPHRsngeZpWHQY8QDn+SfVer+dFgUJhz86xgb6R/w1VeQrO7pRkewKM8EKy8/dRXkF+ZwijBH8ikX+Fx/xUUuwWSI7ia3kBhN/EV3bTFKwAz1xhuM0qXYLHjUbpbdoBd6qsTEsyd5IQSTk+fUgH1o0rsFsK2t3rSiWTUtQZgrL+tTeCG5YEFSDkgE564opeYWzn1u7kjlWTVrhu93h2kiUthsbgGKZAOBkA44opcrYbjpu0F7OqbtaZGQlt6IqMzbQu5mABJ2gDPkKNu4b9iSvarUDP30mqWk7745V76JSEdBhWX3hgjJ9DnkUbdwvyGxa/cpbiFZNNdC6PLmMjvSpJG4B8Dk5JUAk48qK8wsga7rV3dtEZu6aAQNANjsxXyJZiSSSx5P4VEr+o1uXoO7sp2bPlaOPqevN4z3l8D3vRXuz+X8EauM9YWgYtAHUALQB1IBaAOoA6gZP03U200XDJGHklQIpbopznPrWuLK8addTm4jh1n0pvZMsU7QrM8RuE7ra0hPdqWGGUDGM5OTkmt1xVtOXny/9nLLgHFPQ75c/J/AmS6/YNd20qSSKiyKZAIiM4Qrk+eM1rLisbkmvzajnjwOZQlFrdp1v5pkNdRVHty2pW8kaSRbkjszGxRXBxnHQcnFZrMk03O0mulcjd8O2pJY2m0+crVtV368jru9MkEyR3ulmNg6ARxur7GbJAyMc9TSnktNKSr4PlY8WGpJuEr2e7VWlS6/QMb+1IYe0oHkaQjb0BKkA+GM8fTVPLCqvnf8EeBk56dlX8lNbSQpp7pKgZXmGQMbl9w4YeoP19K5ouKhT7/4O7JGTyJxfJfLnyYOyP8ALYM/vipx+8i8v6cvgMt+776Lvf5vcu/+HIz9lKFWr5FZNWl6efQ1Vy99H2hjVowdLa5iERMamIKcAbTjA8elehN5FmV+7a+B4uNYpcK2n/Up3u7vrY2KyWJV7yzUA6uUxJF+wcjHI6eXhTjjqrj+7t0Cedyupf8A+d7Pr/shahDFLpkzxWsSSxag1vH3KYJTHAOOvP01lljqxtpbqVbHRw+SUcyUpNpwTdvr/gdp80Cdn9Rjms3PdtH3q98yl23HHGPdI9OtGJpYZpx5V3FxEZy4rHKMud1sttvvYsOk2xtBHcd2ly9o9ymxn3ADkZz7p+FOOGGmpc6vr/6CfF5NeqF6VJRfKv8AZ0mkWgEtogkFzHYi674v7rNjJXbjpjxpPBDeC5pXYR4vLtkdaXLTVfe+4/VrGG7uZWiZkuUso7goEARhtGenO7xqs2OM5OudJk8LnnjglL3XJrnvz/gBL2fcW5aNnWdHjR4pGQ8ucD5p469D4VEuF9nbnt26msePWrfk03avp8efxQC90mO3gnlguTMLaYQTBo9uGPQrycjPFRkwKKbi7p0zTDxcpyjGca1K1v8Az5gk04CzhuJ7uK3E+7ug6sdwXqSR0HgKlYVpUpOr5FviP6jhCLdVfLr/ACPk0a4jhZ2eHvERZJYdx3Ro3QnjHx54pvh5JXe63ryFHjYSlSTptpPo2vz5jpNAvImdT7NmNgr4mX3M9Cc9AfCh8LNXy28xR4/FJJq9+Wz3rn9CBPFJbTyQzIUkjYqynwNYyg4txfNHTCcZxUo7pjM0izs0COBoAXNAhc0AdmmI7NAFloHOu2nGfeJ/2WrXD+ojl4z9CX51KW3s2eFHSGaRSMhkcAn6MZFeyntzPmHzDNaTKB+rv1H8OfwoqL7BbBshUYaadfSSD/Gl4cX0Q9Uu7GbY/wDvMB/ihx+BpeHHt9w1sRoQV4a1bkfNLKfuHFPR8fqGr4EW5gmy4hSFmCjAMuEPwJPWjS62bBNXyLzRdT163hS0stEWQE+9OJV2RnHI4PTPmaasTSNmIIpruKW4wZhDgwMwYDJBLYPrxuxTJI81zJo2nBphcX+6QlmjjGEUknkfugceNHLkVVsxGs6jbX980lnDCkO0Ko2BWbzJx40nuMr3ZjtJg6fuPxRQiuuGXv2ysS9OHc56fGih2Vy32mnpHMPgW/A0tUewqYQXun/9pdL/AGn/ADp6ohTHLeWPhe3C/Fm/KjVEVMJ7XZ7iRfuvpngfWKNUe4U+wourY9NUH07Pyp6o9wp9hwni/Z1KP6QtPUu4V5BBKT0v4T/ZH/FRfmKvIeDMel1bn+yf+KnfmAu2c/t2zfQfzot9wOMM56xWrfX+VG4Ee8snmg2vAipnLdyfeP2D41lltKy4U3Vl/bgp2S0BWlEhEcwznp+s6H1FebxjuS+B7vorlP5A81xnrC5oA7NAxc0AdmkAuaAOzQMWgDs0gFoA6mB1AHUAdmkAuaYHUAdQAtAC5OAMnA6DPSgVFPr2vajp9zbiC5kG5d5JYnkH3evlzXbw0VNNyPI9I5HhlGMElafRFbb9rtZaVY47oqZJVc4A5fPDfGuh44xTa+PNnnx4nLOSTrtyXJ9DaQ6le2008kNzIjzH9Ywxljnr8fWvOjlnFtp8z6GfDYppRlHZcgsWtX8MUcaTjbGhRd0asdp/ZyRnHpVRz5IpJMznweGTcnHnvzfPv8RPle8NobbvE2mPuS+wbzH+7u64o8eenTfl8uw/VMWvXXW+e1967hZtduplkykCSSRiIypHhgg/ZHPTiqfETafLt8iI8Dji1TdJ3V7X3CSdoJpO/cWsCTTlGeVd2S6EENjOPDp0qnxMneyt19iI8BGOlam0rpbcnzQk2tJOGQ2UaRzTie5VZD+tI8B+6KJcRq2083b8xw4Nwp690qW3L/YyXUba4skt5rWT9QX7gxygbVY5CtkHOPOk8sZR0yjyutxx4fJDI5xlzq7XVdV8SRNrcUsVzIIZBd3NutvISRsAHVh45OOnhVy4hNN1u1XkZQ4KUZRja0xba779PkPvNYtrn5RKCQe0SwOgZfBOueeKJ54y111r7Cw8Jkh4d17Klfz5Ffq9zFeatc3MDMY5X3KWXB6DwrLPNTyOUeTOrhMcsWCMJc0iFmsjoFzQI4UALmmI6gR2aAOzTEWGjsV1NGABIjmP1RPWuD9RHLxv6EvzqZYMAq+9djgf0IYdPga9rp1PmDvaVXpeMv8AHbkfcBQAVNTmUe7qkY+LMv8A7qWwBRqd4/S8t5PjMT9+aKQWON5ePgGG3kwQRgoeR/ZFFBYySa699zYAuy4xhSBjxABGKKHYODXNX0yzeOyg7pmAX3YTwM+HvHHWpaY9i10rtg2nWLhrCWS7ZixlmDc+hIBJGfWhNoGrYHRe195YI6z92UJO1HZsA+Y4GOfD7qStMHTIE18lwWaW4tnkdtzZAAJ+GaoVgsRt81LY+qyYpBZ3syNyYos+vP24oCyp+S4SP5pfqpaUOxDpUWf5sfVRpCxvyTF+59tGhBYh0eI9Q310tAWINIUdGcf2qWgdiHSM9JZPvp6BWNbRmP8ASt9Kj8qNAahh0Rj/AEv+yKNAahPkaVek3+zRoDUS9P0iJ7tVvryaGA/tQoCc+XJwB68/Ck40NNFl2k7PHSLqAWbzxxSxbgk8wkbjgklcDB64qF7Vj5FbY69daPcOpjtpXOFdJ496SH97no3hkdfHNRKCNYZZR91tF3H2kvZufkHR3z4YKH/eqHih2NlxWdfvYYa3MDiTsvZfFZ5FH31Pgw7FrjOI/v8Az6Dxq6H53ZZv9Xet+VLwIdi1x3Ef3fZHHVrP9vs7qafw3Ib7xS9Xh2KXpHP3X0E+WNIx7+ma1H8Ch/Cp9WgUvSWbsvz5iHWuzw+c2rxHyNuh/Gl6tEv/AMnk6xX3FGr9mm//ABO9j/8AMsv8aT4Vdyl6Un/Z9xRqfZxsFdewD032jil6r5lL0r3h9/8AgRbrRHPudobP+1FIPwpeqvv9il6Uj1i/qgm7S2+Z2h0tvi7D8KXqr7/yV/5TH/a/sPWC2b5ms6S+fK6A+8Unw0u416TxdUwnsDH5l5p7/wAN2ppPh5+Ra9JYPP6Dl0u7f+bED/w3CH8aXq8yv/IYO/2YQaFqpGRZOw/qsp/Gp8CfYpcdw7/d/Jx0TVVGTp1x9C5+6jwMnYr1zh/70COmago5sbkf6o0vCydilxWF/vX1GNZXi8mzuAP/ACm/Kjw59mV4+L+5fVDDDOvzoJR8Y2H4UtEuxSyQfVfUZkjqCPiKVMq0yHe6dbag6Cck9BjvCo6/4mtcWWcFpXU5eI4XFleua5L/AKQrbQrJHSURvGyPkAz56Hr08a0yZ5L2bs5uH4PFJLIotdt/+F1uHmK5T0xaYHUAJmgDqAOoA6gBaAOzQI7NAHZpgLQI7NAC5oEJmmB2aBC5piJ2lHF6zeVvOf8A9p61wfqI5OO/Qfy/kze3B4S+Xy2uCPvNezWx8yDiuBNH3iT3QXJCsYwcgePAoTsdDzKPG7P9uA/4UCJ2iT2qa3ZPcT2bIJlOWPdbTnhsnPShsCxv1sbq5kl09NJmQ2ndoslzHhSCoVNpUcZBA887sjmi0UT7HQ7C41y+jk0y29mSNe57iU7CCeT7p+ccHBzxjpRsBHh7N2xN9EiuJo55Y4+8lkUcriMA9CSxzjk4GaKQbWZuOGVrhYQbxNzhN5cEDnGefClTEzSJoET6rZQpcX5t5o2dzIIxjAYj3hnnAHH2800NgtS0FLa/ht4tRDh4WkKvGrMSOAF6DJ689Bk9BTYURrbs8Lq6niN7ZGKPu33C3yXjcFlIGeuAeD4g5xSED/0ZG5wW0/Kuy8BRnBIzguD4eVDoG2mVuwUEi7B5UAJsFAxRGKKAURjypUB3djyp0AvdDyp0I5owCOKAE7pfKigGNCPKgCys3i1F0t9TmJjjA7uWSXDIviATxjx2+nFYTTh7UTSLUlUjEavEovJOpB6ZHUeFS+Y0R7XUGtWVXxJEDkAjlfgfwpUUmXsOtWecLNj68VJVhm1m2AzhX+AoGGttSt7g7e7CP+6fH4UkBLDRt+ytA6Hjj5uR8BQOhk0feRsHGRweR5HNJlQT1Ids5OVH0qKBCG3gc5eGInz2CgBPYbVv6CP6hRYDW0iwce9bRn6KdioGez2lMcmzQn4n86LChD2c0s9LQD4SMPxosKGr2eshIcLMFAAUCZuPE+NIprZEhdFtwMLPfJ/DdMKPkSGXSQo9zUtTT4XRo27BQVbK8QYTtBrCjy9pyKNuwtKCpFq6H9X2m1QD1cGjYNKDd72hAwvae6I/rwq1AaQE7do5ImibWY5o5FKOr26qcEdcjmhjVofHN2hhRUW70tkUYVXsgcAdB0opFKU1yb+rHG+15QS1r2fm9Dabc/dS0x/Eh+LlX7n9WMOp6mP5zs/ob+qq6/caXhwfRfQtcTnXKbG/Ksw/nOy1gf8Ay7uRaXgw7IpcZxC/f/H+jvlaEnD9lJx6xagfxFLwIdv5KXHcR/d9kL8p6dj3uzuspj9y6jb7xUvBD8Za9IZ12+n/AEct/orD3rHtBEf/ACo2xU+rw8zT/wAjmStpfc43Whkfz2sR/wAenZ+5qPVl3f2GvSc+sV9Rhu9BHXV5ox/4unyip9V8y/8AyneH3G+1aCenaSzXy7yCVfwperPv9il6Uj1i/qhe+0gj3O0mksfIyMv3rR6tLv8AyUvSePrF/b/Y8Czf+b1rSX+F2B99S+Hkil6Swvv9AwsJHH6u70+TPTbex/nS8GRS9IYO7+gQaPqGcCKJv4biM/8AupeDP8Y/XsHf7MedD1TjFlI38LKfuNPwZ9hrjcD/AHCNoerqMnTLrHpHml4U+w/W8H96BnSdTXrp13/6LUeHPsP1nD/cvqMNhfKcGxuh/qW/KjRPsPxsT/cvqSdPt545pnkt5kUWtxlnjYAfqm8SK1wxayJtHLxuSMsLSa6GOuw7o0NuJO8bg93MXwPHocV6cprlE8BQfNiwWt7bwLGsUyhegVhgCrinRDq9h/eagn7Nx/dB/CnuIabu8Hzllx/Wh/wo3Aab9z/ORxH+KGi2MT2uHC5trXHP7IFIAi3cTbQIYvdO5dsrDB8x5HgUbAO76Ik/qpMnrtuGp0FkmO6kDxyRm8R0j7pSkwyFwRj6iaKCyU2p35m743N+JNhj3d3G3unw6dKW4DhrGoJLNKL25VppBJLm1ADn1wPu8z50AEOuyO7vIkDu7s7MbWUckk+B9adkuCbtmaGp6h42cJ/tkVnqZWlDhql6Otin0SH8qNbDSW2h95q8l4ssRt/Z7ZplIYNvI8PT40SyNK6Hp2Kr5aYEfyNjnn3ZB+VHieQtI8ayR1sZ/oYU9b7BpHfLaDrZ3P1D86an5BpO+XYfG2uh/YH50eJ5C0sQ63bEqTFcjH/h/wCNGtdg0scNbsvHvx8YTT1oNLJtrcRXcPewlmTJXlSOfpp3aE0G2Dy+ymBntcjBuiceA+6sJc2aR5GelXFSMFsx15X1PSkxoIuHG1RwOcfjSKCTXDvEFYYbrvU8GklQ7sLal2ZtzMQAMZOcVhn5I6uH5stLKzmvJQsbbFyAZGJCr9XX4Cubc9DFgnlbUFyNRo8VjpV2Hlhk1F2jbi4291gf1TnPTGTWclKa2lR1/wDjJakm/oR9VsDNPLdadcTW6uDL7PJ7qrzyqEcYHPBx0qouaVNmeT0dOCurM+13fROUa4nVgcEFjxVa5dzjeKKdNDhqN8P+tSfSaPEl3F4UOwQatfj+nJ+Kg/hR4s+4eFDsPGs34/pFPxjFPxZi8GHYmWV/qt9OIoREx8WZMKo8yafjyStsqHCa9opsvry0uILSNrS5iuLznvo2j2pwP2Gzz9PWsocVkcnaVdC/UMle6UD65ewyNHLbRq68FWDAj7a28eRi+GSdMUdo5x1to/7xo8d9herR7hB2kk8bVPoc/lR6w+wvVl3CL2m87Q/RJ/hT9Y8hereY8dpYvG1k+hxT9YXYPVn3HjtLb+ME31ij1hdherPuOHaS08Y5x9A/On48Q9WkPHaKxPXvh8Y/8afjxJ9XmOGvWB/pXHxjNPx4C9XmOGtaef8ArIHxVvyp+NDuT4E+wo1bTz/1qP6cj8Kfiw7h4E+w4anYHpdQ/wB7FHiQ7i8GfYnm1lXTl1IoBaOwRZd4wTz4Zz4Hmpjmxyk4p7oTjKqIpuUxlJI2+EgrTUu5OiXYf3uejgj407QtLGMobqin+zTsKASWsT/OgjPxQGiwoC2mWrj3rWA/6pfyothQM9n7Ob9XFYQtM/CBIhuJ9MVMpqKuTpFRW4Wbs5psE7wz6dFHKhwyFSrL8eaadoVAxoWlD5sRX4SN+dMVBF0WxHzXmU/1Z5B9zUbCA3Mem2Y2vqd8rnpHFdSs31BqNhMfa2V9cSZi1HVLWIc7pL9mf6FHA+k0bCosl0eWe37rUNY1G8U87ZJztz8DnNIdAT2Xseq3F2h8xLVKVEuNif6Mwj5mo3q/2warWxaED/0elB/V6zcY/rIpp+KxaEcdCv1Puaxkf1oB+dHisPDQM6TrSkbNRtHXx3RMDT8Vi8NCNp+tIuXm05h/WDD76fjMPDBex6k5wLfS5vPbIKfjC8Njfk/UD8/RbMn+rKv5UeKg0MGbO7TroTf6uUfgafioNDGFpYz7+kakg6ZUsfuNHiIWljvaCh2m11ZPXYxprIg0s720DgnUx6dyf+GjxELSzPfLd4P2ID/ZP51nqkVSF+XbjxhgJ+B/OnqYUjSdjNUkvL+/iaKNP5DIcrnnpUzbcWNLZmWa9kVVBgUOAAxVuv0UbkhoNRnLbYoEbAyVY4oUmh1YYa2rXAt/YS0pYKAkoO4nyOOarX5BpDyah3M0kM2nSxyRsVdS3KkeHShTvdIVeYz5VtvG1kH9oU9fkLT5jTq1n4wyj6V/On4i7BpfcudHniuLRniDBe8I588CtYO0TJUTwKoRRa0mbk/wrWE+ZpHkZ6WPOakoA6BVJwOvSk0EeZJ0uGN2upn6W8Bfpxk8CofItAplVkjHznUEM2MHrxTrcaQewty17HEJAgk4JK8jFTOKktweWWJNxNno1xpthp9vNdSIZ0lZSJCCuN7KWCdCcADnPWvI4rxXNwgtvzqevw2ecsCUdufLuVUOrhb5IGeA2zRyKrxpt/ewceHPh610OLcL67f4PcxcRv7Xl/glrqgRbVmuLV03NkLIckbumKHH3joc4+1uvxELUmhuIoZYQN/AyfFScD44NOELlTPM9LJY8XjxVle6SJ3mUB2MFOM+OPT1rXwE+p88vSC/t+5zAqkrNHgRsFJz54/OjwPMpcfD+05B3ilkTcocJkNxk4x99L1d9x+v4+qZf2uuWel6UtqtoTcc948jbQHPiPPHhxXFPFOU+ex7PC5doyi9nuR/9K8OiiFivOW35z8Kb4eXM9NZosHdajBq8A/VMLpCNu0ZLAnGPtFVjxT1aUcXpCeKOLxJOqITWk6MytBKCrBGBXoTjA+0fXXR6vkPEXG4H1O9mlGf1T8PsPH7Xl9oqfAn2KXGYP7v5GFNrlSrBg20jaevXFHgz7FLisL/AHDVKMxUNyOoxUvFNc0XHNjk6THiPccDk+QqdLLtDvZ5D0Rj9BoUGGpdxhjIHNPQ+wtUe4mz1H10tLHaE2GlQHbG8jTCiXDdWunYeZA8ueQecfAfjT0yfI9Th8OKMFOe7ZYR9sI1JJjcHPBA60nhmup06sb2oJrQ0u802O7tlaK+D4mQx7VkU9GHHUH8aFyp8zzOJhUtUar85me2elI5TveHQkfA00KhRJKOkkg+DGnbFSJNqtzcSBRcSquRlt54qlfc0xYPEdJGqtLu30+H9VJlw+O8J3NwPM8jr4Ypu3szthwWKPNdCebuHVbhoA3fyNJty7AE5z0b6KWtwV9KCXD4FG5RVUZjXrTUNImikWaYW84zHuYMQR1XPpVRyuW0Wedmw4ov2eRRT3Opy3FvA886wyttJHGfprqx3p9o87NWpaeQO1hnN3LFAQdh5Zxn7PHrVN0ZUzZ6VBc2tpDC7ICij3inX44NQhk8zzZ2ie3J8vH76oByyXHiYj8M0CHhrj9xPrNAxMyJnbEOTk4OOfqoEIZ5B1iP96nQAnu2wVEUmceBoAiRRqGy8Zd/FnXJ+s0wJqSIuD3bZHiI8UmwCe0r5P8A3TSAUXCfvH6jTAT2yBT70oH0H8qQC/KNoCAbpAfposAnt1r/AN5T+9RYHkAJ861MxcmgDSdiBK+uTRxP3bPayAtjPHBNDrSw6MqZo9szAnoaiM7VkJj7XCTbs590jGKpOx2WWg6ak2nRzlV71dTgVX8QpIyAalzSaKToutY02dtd1ExMpUXDZDEgn6RxULKoKiHLuRF0244GVX4kj7afrUVzJ1Kx/wAlXOMnaf7VWuJgxOaQfT+IXGMENXVHkNslhuelWIqtTIac5GDtHWufJ7xtj5FJMuxicVFl1YWVxPsPdqu1AvTrx41yZcuqR6GDEoR+IeztBMrJgbXdFYY4Iya0wO+ZhxSqqJ8uk6dE2xApdf2cYH110nImRrq2t7bWbMW8fdqxboxP7OfH41D6ozzbwZCns2mEboR788kJHiTuJH41lJPmjs4PjY4YuE/iSItISWRVSaR5uqqq9Gx72R5fdXnyzyjzVI9NcQ2rTB3OlJblQLjuWjXBE67Tk8g/DByKqHEOf7bvsW+LaTuirS57hlQSs6o4bAPu8HPH1V3Rh1o4eN415sfhRe3N/Elm6Mzy7HG15EbG3nw/KqSqjydNE113wXY4BaWPBxnn3aldDPqhJY2gtLoM25lmjbcFA8vChO2gTtoV409ruZmjDtGo4bkEEdKzyY9caujswcXkxRUVyLP2e2XSZ7tihMSgFO5yDHuwTu9PKvMerxliv5+fwPQjxLcNdeY21ksktLm6thx3kILouGI3KxGM8c+HoK9PHjcObs83ieJy5qhLZbgLvXmuZZhbh8PcJJlvTYB8OlbU1zOWONKrK2U7nmkPeZScbm3ng8flTT5GlFjamaWxkeEuj+3KUMYBbJBzgHipfMhpJ79g7RP8nQNI8hY3MysHABJOTkgePH21nl9xnVwL/wDkpeX+APcDyrjs9+h8duO8XB289R4VcPeRjnX9KXwYjWyLLMSg4voRjPQbV4ru3o+VUtl8GKkEXtMYMSn/AJQcEYzkbTxQPU6+QIW9qLeyMyxxhu/DOwxznj6qGXrnbp9gYtYfZIyYk3fJzPnp73HvfGjqV4s03v1G3Ol2xuJJioCRQxOVU/OLcfhWOSEmvY5no8L6TnCChPz3J0mlWcFtG7wRFmmCtEM7kJyBk9MdOh8a8+Ess8jgny+h3S45xhrbdEnStHsrk2IZJFSee4R1Ehx+rXj7ea9OGJJe1uzy+J9JZpt6XSVfcBHpcDacsxMnefI73R94/wA6DjPw9KrwoXyMXxudSrV1oiPBZSX93Fb3J2RezqmW5ZmZQ+M9epqVjxtcjT1viElb7liNCga/SAySbW1RrT12BC315p+FDsR/5DPV30vkUOoifT7TT5kf3LmIyHz3K5B+wCpeJJuj2vR3FyyRlF80/wDBXhpZWGXZh3o55PB6fdU3X0PR8Xq30JtlJe2FytxCkoljlLLlDwcYH15rLJoyR0t7MiWSEvZvYl3eqz6skVtcyJshO4vjBPGMfaeB50sWGMJNrqcuZpP2TR6FY2d72YlmuC5nVCYsDOSpYA/HAFdsUtKfxPNz7ZGkZOd3sbyeeLCe8UbOMcYyKlqyYTS2krRreyt5Hq8N8I94a1iR2LDhtz7cD4dc0KPcmTrkZFo2R2U4OCRyM+NbUZDdp+HwooBQ0gGA7j4OaKAes9wnCzyj/WN+dKkFne03X/eJv75o0oLY5b69U5F3OP7ZopBbCfKmogY9rl+sUaUFs4arqAOfaX+kD8qWlDtjhrOor/1gn4qKNKDUxw1zUM/zqn4pRpQamaXQppL7Tu/mCl+8ZeBjgYqJKmVF2WfdDGMcUhje6HlQB4/WpmLQBqewBH+k4BzhreUcfAVM37LHHqV9woE71hB+yjFcgAGGyCK1jzGjQ9nty6QcqQi38LE+tRNeYzUXYV9Z1EgE7rg9BkcgeNY5IN20Zz5iRqobnAHQ5rnvYyb9oSOJe6YAdHP31OOQSexR2YwZx5SGvexv2UbdCYorQCr1QYmz5qKwye8bY+RSzdDWTNUPjGVX4V5037TPVxr2ETF9oj08vaxd7KblRt9AhJ/CunByOPi/eQqSXdyzC4gSA5HADFyPEgDqPWui6OOkOkWK5uLab2qFWgSaTuVR87UHI56cDjPWpbe7JnHVGkRYb63CQ5lUYvDIcnHunPP20mmc7g9/gT7G/sklmMtwio1wxB3dQcc8eFc3F45zxVFWzbhvYyJvlRVdqbm3ur5GtZe9QKQSMnkE4+zFLgMc4Y2pqjozyjKVooSDk8V3GIVWMcmV4GRz9NTvQF60yta3TA8loyAvU8LUJO0YVujhKJLS6EhZz3iE7uCenlRVNBW6oS7Z836qvJQdPKhdCodACa3eJpTacIou5aMxsxU7sE56561i+FxvL4tu+Z1+I9OkFphkjuFAU7GZA/w3DrXQ6ZlOtLLNreKznn/XNtE0aqdo81JpXZzptpBG9jIuF7+XEl0hb9X1HHP2nil2D2vsSbedLazeSAhwl8u3vjsXp4nwo5slq3T7EpGNzpcUrBA3tUrkIdw5J6HxHNZ5toM6vR6/+Ul5f4Gba4bPpKGyqBEx8hV437aMeJX9Gfwf8Cy7WluDg/8AT4fuWvQPj1yXwYCeTuN8qruaO+lYL5kITRRcFq2fZfyZSS4ll5eVmwDgZ4GTk4HhV0dqilyJmnXsyyvCWLo0Dx4PO0bSePLpSaIyQTV/A0F1/M3mQDm1tz/tGpXQ5Y818WHv7sOZUKRqsd5Auc+QBya5sfDqEtd9/ub+NKcFGun8EvRJ4k+St0sa4ub0nJHGQcV12YZE6fwRjNQ1Oe6t7eFW2RQ26wBUJG4A5OfPJo6nbGCjb7laR73n71Mo1nZC+eW8sbSUBgl93oZuvMbggnx6Ck9jnzxWlyXYskjSTSLUvGjgaNdONwB94OCDz5Gjm68zNScZtxfVHT2sdpLcPChaOCO2doQ+DJvVsjdjg5Ax6ZrhzcNFwuLp/Xqd2HjJyaUvP7FVfXkjXEywhoIiRtTeWIBUH53U9TXJGCUU3u/+nrYvaTbIi2rBUlQgNypBXoD48V3Y3FJbky1b7F/pWrhLuw0a1DBJGAdivIVVJx6knr8a6YyTVr4Hn5VJT9rmxe1+nLYdnDswxlvQ7E8ckH8qpciYbyqhv6OCQuvscEizjbj0kzSjzo0z3abKhpSWJNuOTnofHnyrbUjlpiGRQMmEfbRaCmJ30fjEProtC3G99D4qP7w/Oi0Pc7vbfyH98fnRsITvLc//ANhRsM7dbnz+ugR36g+LfVRQWIRD+8R9FFBZ2IRj9ZjPpRQG47Lwq2hxlTkd44+2s5LcqLLcwelTRVjfZ6KCzxCrJFHWgC87KyNHr8RRipMbjI69KT5DRPexjnvL5S7DuYDKuMckLnBrCKqJnVWVG7HUjFaRYlzNH2ekB0uZMce1RN9tY5f9DZqJ4imq6h3b4RZ8D+6P8/RUt+1ytmeTmBFvKwVcHIO7dvB/ColSgo1RztkkW4aDGX4bHDYzzXHHmXLkZqzgFvNdqN3MxPvNmvoMD9hG3REvd4VqBWal70gPpWOTmbY+RUSismaoLGvuL8BXmZPffxPXxL2F8C1sGWK3jY9TM+3PTIRcZ9Oa7OHdQs4OM99IVHe61Mh1RlSEjELcY5PGcedbc92cfIj3Hd+1yGJSqiyuNysMHPdHqKXR/nYozsKQvCkXckztgBgT7o8SR507dnM207vYntplk0xZXuxFHkSuVU7W4wMePrgeVGpk65ctrIrWAklaNmiiK9AyhSceeOM0tXUrX1W5Bmt+6mdMglTjKnPhVLdWbwltYOFgwICnjx60xvzOjfLbQenXikrNG1Q/POVOfg1JsUUmJGNyltzenvUITVOjomy+C5ORnmnYONCtKyylRIQu4ZFAtPUm2ds1wJCZtpV8e9JtpN0YTnpYRbZz3gF6FVfe5J9/HiPOjV5C1+Q+KO4WZYfapBCxDq6n3c+Bx8eM0WudA5bXRPtDd297DbyTs0Ts52Fs4OCc4rHNUsb+X8nVwEk86dflHoH+iCE4F5KPUwjH+9U+pq+bO5ekXXur6/8ACs7QdnzpeiXV2LoyFVwFMe3qDznJ8qn1bw2pX1Q/XPGjKGmtn1MrNbXMVu0zatwWWUgw5JcAY+J4+yupNXyPn1OLdaSHOup4G65jcMTOCpGSTwTkD1+FNNFpw7eRWlCRlHDdeCuOfGq02rNddOmCF7JZvIYyigp3bHbn3SORUSe9UauEZLce+v3M0UgcqS6rGwxjKqcimokLFjStAF1N9xPcr84NnPiKbiCiifbdoJoO4CQR/qWdlyTyX61LjYnCLIXeKRgJjjHWqNDjhjnHjnrQFlz2dW6FxDdWlqkpt5i2HlC5YggD7aiTS5swzSjykyc9zqEFrFbmx7xVtZbFXik3AlzkngckYPHpTTT3sn2G7vzDJqN/Oz3UFjlXNvysynHc+BBHU58enrUyjFrSwWmD59/uAtT8orLduCO8lYqpOdo8B9HSuPNCMZUke9wVvFu7DSJgECs9R1aRNAhJ7XWTKQDvA6Z42SZH2V14H7B5fGL+p9DRfpGix2biGcZuk5/stXSc0Vbq6Kn9G6qG1xVzhrJev8VTBtvc0zKMWtPIrhYrddwO6Qb3IZlXBOAOpqMk6k0ZRWwKPSP5OJiW4J/aPnS1b0NoTVNOlt7n9XKyhyxA3nj3iK0jTsl7EH2a8/7eT++avSibYRbe5FnK3eSGVZFGd3gQaVIdsjlbwdXb6cU6QrZyrcNOobIVmAxtH5UqC2GS3aa/kgVlCrIyj9WvQE+lTN6VZa3EubKSKbYCpG0n5g9PzrNZCnE6G1xa96fnd9GPtrVczN8mem9k4/8Am9CcdZJD/tGm+YkXRjoGMMfPSkB8/hx50wHA80AaLsQyL2stGkClEWRm3dANp5P04pS91jjzLvvS2pX8B7ri0kk3CFckbCcZxWC90T6oy77Nh2sM44561qkr2IiaPQVB0e6cHlZoxj6f8K5svX5CfU0EMsntF0X+eWy2fPGK5uJXtKiMjpkq2G+FT3g3N4A5x8RWuPFGcLb3/OZyuxnfMsPGOWxzXEuZd7GatJGe9v1Yr7sxHA+Ne/w2+NHQvdRLrcCFfDLL8KyyczXHyKuVayZugiD3F+FeVkf9R/E9jF+nH4E1pls9MtppIneJpplJUHg4Ty+FduB+wkedxn6gC0vre51NGBdAIyGIHIIPrWzOUNJtZLiQSFpFsbnfk5IJQjrS6bfm6AyqMwIznOMg/wCTWjMSVDJsUgqrbvBs/g4qSXf5/wCh0ozIxUeuBnj/AGjRYl+flEKQHa+fIHj1GarobQK0Fh0JHwNRZ0UhylycBiPpp2KqHLuLAZ2nxNDBKtxyht+AQp/eoFS50IdyEYPPgwpdCuYhZmOSxJ45zRY6LS0Zxbbhu95uo8Tj4GqZyZErJMUsquu1juT5uccH+7SpGWlfn/sIJFZ398d4+S+0rznr4cUBRJspGl1OB2Ib543ccnbnwrLMqxv5fydnAJLMvn/DPZCBv6c/T5V0vmZrl/6KLtaB/oxeAnjA8T6+dZZeS+K/k3w+8/g/4POheSN3bSGNXjyMYQc4xnBceFVR5uhdOvx/0R5tjQsFSMEvv3BVz19H6elMpJ3+f6IsuC7MSBuAHC/kaqNoddCouTmWVD0wD9gqWt7OhcgCgBfXzphtVjhk4oDoEXrQIKtIAgoGW2lMws544pikjsekhHGcEkAH1GamS3MMiWpNkt0uVJWC5WJFYSRIGGEbBGQNvT09TS26kKuu/wCfEepubd3n72ICRAJcPnc2fncnrzjPwpOmGlS2JGiqRpUeem5sZ+NcfFP+ofRcAv6PzZJlXg1z2dlHdnAx7YWSJ170Ek9Nojkz99dvDe4vzqePxv6j+Ro/0lKV7OQ4GT7UnH9lq6nyOfE2pbKyg/R2W73WwwwfYeB9dLGlexfESk5LUix0/Ti1rauLi1GPfIMoBGQPDzqZwuTdmKewX5IuPYu6WW2Zj4CYedLQ7sG9in1nRLq6vcxNaMq7gQbhAQdxOOTWkFV2KW4z5F1AIipHbt4H+Ux8D66omhh0TUks5UiiUO0qsAJ4ycAH+tQBBn7PavIwIs3bAx/Op/xUAEh0XWxLEJLKTuwwyfd4H10AT10bUV1PvBp06x72Ynbwck4rPLFtbIuLSAX+n3izF2tJQuwjJT4VkoS7F6kQ1jI04blIPtMYIPxrePMzfJnpPZOP/m1aZ8S5/wBs1T5kIuClAxuykB81rLk8jFMORJEg2kjwFAGi7LqsMEtw2DLO/dhj+wFwcfEk9PJaib6FxLqFf+cNwAQQ1i3Xx/Vmsl7rJfN/AzLxCJgwOUI3D4VfJmS5mg0G422FxjO3vVNc+Vc/zqPVTZrxdw+33xZR77KcEZz7uDXPmW6FknTaGR20d06JGi5z19KiMXN6YnLVh/ZzbxMsoX5/unrRLG4P2h00jM8DUbwAKMvngYr2OF/TRuvdQYda6RkS9HvL8KxyczXHyK6VOprJm6OhBMS58q8nL+pL4ns4P0o/AsBaNf6faWoDkmSdgFyem09PortwJ6U/iefxbqb+QM6X3sgtzbQvIIi5d0LFh1HjxgcYrfc49RB1QHRu8hhs7VGnt2hkkCHPvAFtvOBkY65xg880Le0J8rKJEBYEHByMH6TV2ZMKrEkZB7wgZ5yTxn931pUSw8q/ycuyknPQjpxz+x+NJcxJ7/n+yJNgoxxjhfH+rVdDaBWIhcHGOBUJWdDaQQQSbWYY4znmihakd3TjDMevjmnQakOWNzwrHz+dSphqT3O7qQjJ8M9T5UUPUhGiZF3EDB9aGmhqSbomW7FYF9CT91XRyz95kiOUBs5wfT/+1JoholwoDMD3xxkbve68jIBDetJ8iXyD2G46hbZJKhTgevdiss/6cvzqdnAf/YXz/wAnuqq+0cN0FdtHLZnu2yMeyt2CDzjr8DWGbkviv5Ojhvel/wD8v+DyNr3blo94b0fGRknnFM5NHckTtPHAneJlZFyCHduhI5yPMGkPw63IUw3uu4DOQP8APFVGVISKW8GLt/o+4UM2AigB4oGEUUAFUUhj8gDJI+FAm6LDTF/Wuc+DceHzqUjOZbSW7m3FwcJECB3gZQB8Tu4qL3oFino1pbFdeXMzwiMMQOh5OT8eSD0q0kEY0y90uJotHs8nO+PePQFjx9lebxb/AKh7/o/9D5sK44PFczZ2huzEee11mc4xJnj/AMqTivR4b3F+dTxOO/VfyL/9Jwx2ctznH8rTn+y1dfRnNidSszX6PjiXWjnOLA+OfOlDmXn5qmSrPToZI7ZmRcsWLcdeBWE37TIjyBwafEps3A98Ov8AvU1zYpciPrNqp1ebCsd8rksOg981r1YmVkuE91SfLJFIRcamqr2J0r3QSXU5x6SU/wBoIzageRFQMmaWm/XdPU4I9pi4/tCrTsmXIJbTXM+syIbydkMrnAkYcZPrUZpVyLiF1COUSge0z42E4Mh8xWcZsdDFX/kyHJzm5jz68V0Q6GcuTPTOyy/82LEjjKMf9o1T5kotttAxu2gD5u7kkgDHvcdKmykrBMpiZkbnHjVA40StDkeDtHaSKAdjE4PTO09aUvdbHjlpmmbe3JftIhPG+yOcfwGsF7rFJ+0zNbSbXG4nC5GT6c1XVMyLjQGQ2kysuSZE8ayy9Q23vsay2jjkmuGB28IRz6dK58qsjMtyfbW8iEe+6ng7l8qyxqSdroZxVAppXbvBK7OCcjj681m8uvd8xyuqMwjg6rerhuGHU17XBu8SNaqKJWa6xEa65K1jk5muPkQpF4NYs3QkQ/Vr8K8rM/6sviezgX9KPwLKAhIbEsu4GSYYzjPKcfbXZgfsr5/ycHFr238iQpaLUXkYSmIqQV7w425xjPlnHWt7aOKij7SqWj7yRWBL5Tcc4UjzFOHMUuRnidzqAQAOAfpqzJjhgqT47cc/wjFAiYgWRGhYqjLuydoGcHHUsKl9yfMgyrsTBxkqp49Vp9DaBXxMq53An4VKN2F2kcbWGc+P+NVRNjgAQAEbIxnn/GihX5kyyW2y8lxFK8Yj/Zboc/Ggfkc1ug3gRTgszbATnw8eaQcxl4LdYUVO9EoCkq/Tpz40mXFO7C2savbKMHeWAHw21XQ5snvMc4VV2ryf3uRj0waEQh0eN3vcLnkgdORTaEy30a2K36OSGXuWbBHmq/nXPxT/AKMvzqdno93xMfn/AJNIs0qHiR/gXb868lZprqfRPBjf7V9AN1JJJZzrI8simNso0hIPB8zWmHLOWSKb6oyz4oRxSailszESu0m4keHQDgcGvbPl0i6s7h+7VHIaIQ72BxncO8I5P+eceNRJDk7SX51I98DFOLSFC6B8Bwi5OPDAGR9ZoSI01f5/krH7OaxeXTtDp8204wz4QdPXFW2jamWll+jvVrjm4ubW2HlkyH7PzqdSHpZdW36Lw+3vNTmY+IitfzajV5D0+ZbwfoktX/6xqz/CGNPvzTt9hbdyfH+h+0PhqR/injH3JRuLYkj9DlkQcx3XP712v/BRTE1Fku2/RPZ2xysc2T+9eHzz4KKGmwaiy1TsLGkWxbeAEqVLlss3Ock7eT69a53wsXK239WdK4uaSS5Lp0K5/wBFOms25oTk/wD5l/X8zW9M524t3RNi/R7aRwRQiMbIkCKDNJwOfzrKfDxm7kdGPi54o6Ychf8A6fWh6xp/6kn51PqmPsX6/m7/AGQS07CW1hdpdW8cSTJ0YtIfAr0J8mNaxxKKqJhkzPI7kSNT7JJrNukF/wBzLEjiRVw64YAjPB9TV6WRGel2iNY9g7HTWnNpDFGZ4+6kOZDuXy5ako1yKnlc3cgidiraMKqpEAuccPxn+1SeNN2TrGjsRaqVKrECpBX3X4x0/ao8NA5WDm7DWkzs8iRMzEknDjOef3qrSLURv/p3pn/YRfXJ/wAVLQFoNL2Hs57OK0kjjaCL5i5cY6+O71NPSFlc36MNMPRpl9VlP40tA9QAfoySxvYL22uppDBIsndEBi2DnA6ZNCjQm7MP8iXeia6kV2EZZszQyxnKSoc8qfsI6isM63LiM1H+dPA+YfH1FZxKBYxp9v63Kf7tdmPmjKXJnqHZlNvZnTx/4WfrJpslFmVoGN2UAfOQVPc2OzEjJB4x61tkxxiroiEm2AmVGlcs/Ix4E1ikbt8iRpwVdTh94Z7zgY65Bqpfpv4GfU2Vmf8AnDYj962x9hFcy5MfUzcG5oCyBeF6n4UaXzM0WOnKYrOY4GCAw5qci3JlzfwNOrbL+Ecle8Q1hLmRn5ov76dd0ZY4HCj0zWGfXlnUeiDkRu8jcqeCpDDr6VjjioycZroNu0ZKM/8AL1/jxCmvY4H9NFJ3BE7BNdwArhchcg5rLKa4yI65FYM3Q2NTtFePnf8AVke3w6fhRJLTD2OCNO9jnikkYOI96kNt/rAgjb9tb4s0FFJvuc3EYMk5NxXOvsJG0yxBvbsyAkBGt5AoQjpx45+jFdHrGLucnqebsQNbZ205GluBLIJh7qxMiqmPM+Oa0xZYSlUWZ5eHyQjckWdv2b02WMnMwPJHvcHH/wA10pGccLkrQ/8A0Z0o4B70cdA5/KnQ/V5DhoGmwIX7+4Tnby/XxI+2k4meTEo1e5kNTiSC+uIYySiMFXPXGOKnoSVi2bkFlJIHU7aWk01iMGVgrSnJyRx5daKYtS7Do0dlDrIfeGelFMepdhw3gFO94xyMeFKg1rsFD3BIPfnIzg+VFMNa7HMpZsyHex6tTUe4Ob6F32f06O9SffIyd1tIAAOc8eIqq2M2r5luvZyzZQWlnyMj9nH3UCpDW7P2qkBZJxnx4/KgKQW109NPvkUSyOXgfhvDlABx6VzcX+hL86nXwCXrMfzoWGK8Kz6ahkybreVfONv901tw7/qx+KMOJ/Rn8GQdP7KW19b28rXU6iaNXcpGCFJGSOfjX0Ox8rpLiHsbawyIzXk8kYGSjxqpb8QKiVAoJ8y5tNNtrVBHbwrGo/dFTV8zTZcjSad2dMwEsq7UPQY5NWoolz7Ggt9IsYB/MKT681VIi2yckUajCRgD0FABFGP2T9VABA23wI+igDu+UdXUfFhQAxrmIdZoh8ZB+dAAjfWo63VuPjMv50ANbUbMdb21H+vT86LAEdUsB1v7T/8AUJ+dFhQw6xpwPOo2f/6hPzosKGHWtN//AMlZ/wD6hPzosKGfLel9PlOy/wDXT86LChflzSj/APidn/66/nRYUL8taWempWh/1y0rQ6CG/tP+8xf3qLQUxhvrbPE8f10WFDDe2+P59ProsKEF7Bn+eX7aVhQovLcn+dH1H8qLCh3tcB/pP9lvyosKM7r2mQakjW0QDSMWuLQ7SNkwGXTkdHXJ+INROOpUUnR5LqTfrH8P1Z8P61c8UaDXGLCzHncj/cNdePmjKXJnqfZ4f83NN4/6utUSizxSGMxQB84d3JEUZk2jG2t8k1JURGDTsi3Ee6R2z4VgzpjFyWwW0IGpW3XIcY+mnacWiXikt2bayA+X9MfP9GB8eTWCWzIfvIzq4SHAOc5yDQlyM0iZpsgeyuF8BHkDFTl5ikv8mljLNfQYPXb91c8l1M8v7S/uFLyRxg8FkUnPI4/wqPAc8t9Nl9iZditup8KpH72Ptx91c2l65Cb2M/8AM7Q3o6fq1/CvX4D9M1j7pN7zFdwxk0mQKxy9DTHJLmRHNYM3U49xYgdowK8fiE/Fkexw+fEscU5L6oOFb90/VWFM39Yw/wB6+qHgH90/VRTH6zh/vX1RWa3/ANBJIxh16/Gu7gtshxcdmxzxVGSfzRdQdqNPtNLt/Z2EsofvJPDZ4c/Hyr1JSqlR5kardjj26spGB+TmRzwrBhtz6+VNutwUk+oG716yuOz6Fp4xMLo7sc5yCev1ZqVO6VUEq07GP1CZJ7uWVGBViDkfCqMxssFykEdw8GYGyF8vD86jUm6spwklbQyNIjzPGqMPm7uOCPD0q04got9AkcVqhHd7eOBgmncQ0tdBRHahifdz6k0XEND7DZhCoUxlck84NJtdBOLQzrSEXXZ2+tLI3PtMwjDbQMjOcdfvqugi8OuacSNt0vHTCmhAEOtaR7pF2N37Xun7OKVMAYv7S8v4RbSiVlRlOAQRkjHXr0rm4tf0JHVwcowzxlJ0v+E7Y37rfVXg0z6D1rh/74/VHFWCMSCBsbkjp7prbh78WPxRjxHE4JYZJTV0+qKibW2tNMt7CBGMywospbgI2AMceP8Ak+Ve8nrdrkfPTaxKn738f9/grE7R6lazYgvJTHHxIZTvDN8DTIhdamev9iEmvtGXVNYjjgK+8Bjau3AwxzVJA30NDf61HZ2xnuLqPTrToskozLIfRT0+GCfMCmSZef8ASL2ajYg6lq05/qEqD9RWimMhSfpK7OjOLLVph5tK3/HRT7AQ5P0naAPm6DcP/HLn86KfYPmCP6TdK/Z7LIc+LMD/AOynpYWu5oNG1le0OjXF7aaLpkMS748SKdxIXJ6L61LtBsWOoTtpmnS31zpujJBCm5iqEk+QA2dSSKSsexim/SaiEhez1iB/n+pVaZCtCf8A1SfHu6DYjHx/4KNMgtDP/qrMeBotl/t/8NGmQWhw/SjesPc0ayOPIuT91PTILQj/AKUtSRSx0e1VR1JElDg0FoC36W75f+oWQ+CyH8amvMNh8f6Wr9iGeztViyAzBJPdz9P30U+jHsbgX+o32jNcRX1o0EsJdStu2cfS/BH3ipthsG1LVdR03T7i9udRt+7hXJCWfLHOAB7/AFJI+ukrY6R5636Uu0ZdhDBaSLn9mHOP9sfdWii+5Noa36Tu1IGTawAeluP+OjQwtEWX9LHaONiHSJSoBP8AJAcZ6ft0tLHaGL+ljtC+cTQr8bQD8aNPmFoPF+ljXkYM1zZyqOqNb4z9KnNDh5haN7o3adO1mku9tmC9iKt3ZbdskByjA+KkjH1g1m7WzGjKdrOz5ubybU7SWOG0u4PaVjYH3CTl1+hsio03IroZiRf5NaIGUssxbg9RsIzW8OZnLkekaPrWlQaPZW738IeOBVYE9CBzQJciae0GjBC3ynbbc4zuoGNbtBoqMVbVLUHyL0UB4UHOGK3PLDBy3NVRdvsRHtpTIDFtcYwcsB95qWrNcLpux9rZ3AvLYsi4WQZ99cnn41NM0yyT5GkguYor6wLQSd+AArCUjHPlio6tHLtaZRsAJHAyuC2B1oi20ZxSsmaQMwTgg8qRk+FRk5jlV0aO0DG/UjPHl8BWGTaKZjP9pbTl++eXvWUrs2DzOPs/GlFTUHO6MpcyvmkG1yzbSJOCeKxhu22TLkQZ9p1yZgwYtEvNejwPuG8PdCYrtKGSjgVll6CYBhxWDEGtj+qX6fvrzM/6jOafvMkqaxIoIDQKio7Qc6XJ/Ev311cL+ojbB76MzaLusr85xtjRsn+Na9Cb9qP50PRitma6w7MWMNpuu5EeZ4ic98yqGx1wBzgH6cVzTzyb9k648PFLcyrKx0OBuTm5fJwf3FrpX6r+H+TkfufMCI3kPdxIWdnAVVGSSSeBWlNukTyTbPQdG0jU4dOhtdStoI1VSAJDvYrnjgcfbXkekJz4fJoqnzPc9GxwcVh8S7V1S/yG1XQRf2zRsbdpQuI32bSuOgBHh6V5+LipxmpNuj08nDYZ43GMafQwl5BdaVN7NPE0fiVPzZBnIOR874172LPDJG4bo+ey8POEqnsyLO8UjAwxvETyd0m/j04FaSa50ZRT5XyB+97p3ZGemKItWTkTUd2Okk7pQcZya0MBUPeAtggkE8c+VUuQmP2lwcKd2DxtPPGKAGsoDN8T/wC6gC37LJv1yIn9lXYfQKw4r9GRjn/TZvcV4TPNKPXNY9mVra3bEmPfcfsDyHr91ehw3C/vmd/D4vD9t+908vP4/wAfEztu1w8RMK7VfIQnqTzls+nI/wDiu6UlHbqbxx65b/MuNA0D22eEpHFtRO9j77+bC5wZ5f8AwweFXq7cDjJrSEa3ZtlyanS5I9JnurLsnpMck4lmlZy9vbyH9dcTeMsnk3TjogwB73R8zI851q9vtW1KSfU5BJN0CL8yMddqjyrWMUhXZBAwMAkfA1YmLz++310yTsZ6kn40AcIkyBtFID0j9HCj/RKVf3rmUfYK55e8zRFl2tPfdhLtuuIIpPqZDSjzGeSGOMMfdHXyrpMxO7jPVRTEKET90fVQARTGgf5q+76DxFLYCvlkb2xUe5UKeQmKzfPmUipuJAZwFzsX5g29fzrJ8yjpb6R4mhWHCn1Pl1p30A9q7D3HtXY+CMnOC8f18/jUPmUg3aY+09irt+pWCOb+6VY/caUPeHWx4hLeXFvdTKkhCK7AgEZIzitLZLApf3S7u5ldB/FSTfQQ6S5kki3NKS+0q6t1Iz0p2wJun6oyRGJVUsOcckt9XjVKVCouo51lHug58QVwRVpiLjsde+w9rEUnalyuw/T/AIgVjlXUtG61SFHsry3mXdHE5kC+BjmGGHwDg/XWDbW6NU9zy+5RLW9CRQ93Gm7amfD05rSEnzZEo9ibAGU5kDqGTOCwBz/eBxTW+4dKJLSDkiQA8jdv4PA4H6zrVokG7YcjvNvoz5I//cooDFRSe+AYYfHjB8vjVUytUfP6h0aQL/MQdBztP19aKY7h5kgLK3dsIYEIkySqn09aTToLj0sfqE8iajHL0dWyPQ1yx5Mi3qYNbKR8ykADfzuBGapJk3uWtpDCmnSyxyKrcp3IU8euaU707jl72xY2LH2wL5Kufrrjyv8ApoifJEuWQ+2vlgqj9kkZz50oxlLHSlZzye5CugwtInY8yu7/AEZwPuo01RMuSIB/+9Zzy1uK7uB91m8PcJua7yhsnzaxy8kJgtjOcIrMT4KM1gJ7D4lMY2OCrZJwa83iF/UZzz5ky1VZ7gRc5KsRj0Un8KiMU7sUYpvc5TuUHzrMzKzXR/yXL8R99dPC/qo2w++ib2a7I2xsDNqEzM91Ch9n24VRkMNxzk9AccV6c1uvI+j4bglSlPe+hpJOzfcrIsxJQpyp4yPHHlkeVecm1OplwUW6lyKa/wCwtnAllBDNKbXvmlkWTG4gqBtBA46dT5115JaHq61Rll4SMaSe1llZ6BpekM13ZRM1yWPvs52RLjkLk5B55JOfor2OExKMVO9V9T5rjc7lJ46cafL+COdREsz905ZRxkfNJ9K8T/8AoHGTx1z3/wAH0f8A/Lxajlvlt/k0h0m1ZUdZ7vlULfycnGevh4V5T4OHRv6Hs+uZFaaXXqZvtrY29vpMiCdbpRllbu8bCCBnnzziteGwPHxEdDtb38DHis6y8NJ5I09q36s81TYXx7vkPrNe0kj5/cJcIFgQhQPf8B6Gm1Qm2RJjuC5qWJBoV/VcDI2nr9HoatciXzHbB5L9X/8AGmA4qXz+99PPB9B50CLXsqmdcjBHISQ/Tiufiv0ZGef9Nml1XV0tY2WNhkHbkeJ8h8K4+G4b98/kjnwYL9qRk7aJtT1FI5H2xNIA7FsZJ8M/jXe3W51vblzNt2K7KtrrG81Ed3pNs7DcDsEoHWMeSDGWPxHngjHfUXdR0o3Wr63ZadZfKU8Sx2ybVtLdECtMwHuHHw+aP2Rz1IxZJ57NdT6jePqN9Ir3UgICr82FPBF/zzW0I0Q2VF+5F5Ifh91MZG700hihwadiHbqYgMl7bwNiSVQfLqfqFAHpf6NZVbsuhB4a6kP0e7XNL3mWi21j9d2JvU8fYW+wf4Uovco8haQb1BPLdK6U9jNoXJpiB3EjR27spwwHGBnmlJ0gRUCecs7OjyFgV5OMcelY23zKIpibqAVYHJ3DFKhi+1Tj9T3rGPyx1ot8gobJeXGFiZU2jICuBxmi2FHrH6NLnd2eljz/ADcwP1j/AArOfMqJo5k9o7P3VsecwzRY/vAfhUp+0Ujwi6kDztlljBAZmCkkggHmtmQCWVgS0bEYx7xO0/R9tAHQ27uMsC4Y4zs3HPpQB1zA9vOAkciH5yZ+HNDQFlpKXJBlDkQt0DZJPwpxTEWcUvsl9aSCRi6PjLNzRNbAerzut61v7xCXsD2zEHkFl3ofoZT9dcxqjyi5UHViqg92ofOeefU+NXG+opbFhZPJDP7OSxheLeoB+a2PQ9MZppbifIsicAneed37Z2np096tCRjn3299hz0aQ5Hx9+gDB2/srI+WkB3Yzjnr8at2tgSTXMtxaWImgVLuJywGRnpzzU3EvTkXRkS4MEdxsgkkmRXGGRvd++lt0Cmve2LS0ji753kjdnTBBC7sdc1gm7dGGW1J6SZdOJIXCxys/AGUxg1ErlJWxQlJPkvqQYLaVI3mZlVQSNjZ3dK0enTVl6vaJdvcmK4WUE5aMfcK5ZwTgkyJyqKZIZ0uZ9xkIduORxWaioqjnbizrycyBIztAiGwBTkcVUpXuKTT5EAt/wAswetsfvrq4J7S+Jvj90n13lC4yPhWWbkhpWQoLoHUZrRywRolkAU4Puk5+w5+isX0Jyx9n4F7qmn9zGL2ExvbSNlmiwFUkLyo67Sc+Hl0NY5MayKmYTjW4PSU3atbDcijcQxdgoxgg8n41xY17VfEmHvFknZu9SJS8tpsC8ss4bHHpR4Eu6F4cigurU6isdmvWaRV58BnJP1Zq+EX9VG3CY3kzRijQ3d5GdRWxtlUlI2d3BJOBwBj/PSu/JOk2fU5Mnhxa6hdQ1K/vYoria4WMIvuqIQuB9JrlnLU/aPNhFRWxTXWrapenvu/tzFjCokZXA+s1WSals0aeJNrd2h0I9r7L6kLhcXAfYGDEZBxggZ8ifqrdZfD4Wbj5EQwRzZ4ua5AbGDuLdE3b9gC7sYyfOvE4viZcRk1y+Xkj6DguFhwuLw4/FvuyfHK6jKSOD14ciuXVJcmdWmL5ore0F8E0q4S4mdmkiKRKzknOV6fVXpejpzcpdf9Hj+loY9Eem9/Oq+1mIaGS2aJ5I5FEiBlJGMjJ5r10mmjwdgt6hlslVcg7hzVt7Ayu7l4wSzE56VDBE6FRFAC3qvUDy9RVrkSzvdz1H1r/wAVMB4Ct02k+WR+dAFppipa3aysXMhVgUiwpII8/WlpU3pkKS2LfVp4ZrKOLuYYimNmxfeb0+2iW70RVkRdbsf2N7KT6/fJuLw2Fswe4mHUsR81T+8c/QOfKoremaJUtT6np1/e2VpZNFhLfSLEBCijiRl4CAeKg8f1m46A5fkI8r1rW37Rat38soQoCsUEgO1Rnzz84+JxVJDIDwy3NurJazuqgjfGvHU5waLApL8NFftlCjAL7rn08qQWTbZleMSDG48Z4zx4VoiWPe5jiOGJz1wBQ2kBDub1Z7eUKzFTgKAMEGhS3CirXbk43+uBWlk0e1fo8bZ2TtiOAZXP2iuST3Zoi+nbvOz91H5wTr/v0k9yjwifUJonVRswAMHbkjitnJoigyak/dbiA30YNPWKhG1V8DEAOfA0awoRdWlLqDAQM/stik5hRHFw08igQAF8KS53ffSsY6aPeO6jB3DgnIGR5/GgAXs08bBgiE42kEKQR9v50UwPQf0Yy7ba/hPhsOPLlhWWTmVE3NufenT/AMdvtwfxrO9yzw2SN0vWAjV9i930GVwTz8eK6TNkZldJApjXcclizDJ/LrQByxTrgRMEXx2yZNIBblZjECzqQh3AA8586YCQAtG8feFQvKgucc+goEHSBYmWRQu8EHIoGesW00kegRTNkS2pWQA/1GB+7NczW9FrkY/V19l7ValYxqoTe0yYGMBufxq4PlJjl2JNrG6KZCrLuXaMA9B9HQ1ce5DJL7veyMDnz29R04qrEKwJY8N1Pzic/TSsDHR6PcKpGF59KPEHoDrpU4K+6Pd6e705zS1odPuO+SblyDgjnPAo1oNLJenXJSSbCRyEgZ3pux1rNOrYqi29Ss0SXBMCYi28DgZA8fzrTbsYSjvsRryffE6Mu0Hzb/PlUzquQ4xeooUkAt4ZMnBQDgZ8KwlB1QZINwSQRZxvAXcW642nNQ8bMPCl2EN1G3izFjnhCc0PFJIFjkNWaKXVrfu2yUhZGGOhro4SEot2bRi1HcsxXaM55VgiaRhkKM8VjmVovG6Y3SNAtu0Jj1G31C5gnjONsaxnB+lhxWcr5FpI1N1pDwaY1m9yUt2Tapbuwd5OdoGeRnnr6eRGdszeBVs9jJxaVqNnqq3cttJ7P3mTJuB6jHIB45NRmi5YnsKSTx6fzmaCSaeDR5XjUIH6hhyoPBGfxNeTginlqiXHD49KNJdLXPv8DG6XcXmm3yzRQlpFLL7/AIDI5GfHivcT22PSx5lik5JdKNO16hvL66NtH7f3QQz7mCOSMgHn7fWud6qpvY1U9dsW/vFj02CGNIZyykOO/VMcDzqErdshulyKpJZ1QJFZhoyfne0KSSfhxVOKfX7E20uWwWx9qaRg6ssLfOwwxnw6Vz8UqxNnZwG+dL4lig52gdBz5V5TPoELuVBuBwmcbieppNWPkQ7y1N4VJi3Bcgb32/hzXrejaUZdzwfTCeqHbcj/ACKRg9xEB/52fwr0bPHObSGZcCK3+mb/AAp6goBL2faZDuECnBHEh4+ylaCgadnWUHMik5yPe6cfCqU6E4hE7NSyOqRuGdjgKOSfspvKlzHDFKT2J2rdmzpOkhxGZJUkzO3UgeAHgOftrlxcTrzuEtuxvlwKGNSjuZs20jyyPBJslB90MPdYfHwOa7o7Ozle+xadnNEvte1P2IA27gAzSuMiJPFgT1J6Afhmu58fpVQjTObwLftPY9edLbRdIg0vS8RLkRRkMC2Tyzk+LYDHPnivNlJt2zpMF2yu2GpW+np7lrBCsioOhYkgE/ADj4k04Aefu/JbyP40AGur0tuVt/AAIyMH1FA27Kp3Zp+RheBxjigkMZzEoWGU4z4//FVYCJKZJD7Q5IA6g0uYxGMeGEeSpHVjzmgQOMw7MyEg+h60rA9k7CkJ2Qsc+Jc/7RrKXMtF2rb7aaIDO5pU+st+dTe4zwe4knhm2EKMAD3kB9D9tbt7kAvarg8ZGPRB+VK2A/v5yBwhz/4Qp2IRJ7nvkxCp94dIfWi2A7fdK+Y7EJjyhNG4D4vaNzM9lK2f6h4oVgGKTMci1lzjgFaYzZfo7hlhfUZXXamFX+1knHxx99ZZehUTaxylbicg/tKw/uj8qxZZ5J2n0W6tNVnOdkbuzRsx2q6kkjB6ZGSCDzXRGVozktyjWymB/nIh5kSg0xBUsZSwzIuM+DZP3UwFfTrqaTcTk/Bj+FLYAg0a7cYETn4ROf8A2020I03ZHsLf6nq0LzW8yWsbBpJHjKDA5wN2Mk0lXQT7HoeoPC8s8MO0xFTGCOh4wT9tYzl7WxrBUisGl2+pwW95KNzSQRbsngkKBSgMljR7ONADbwgYxwgq9xDfYdPU7e5i4/8ADWj5gL7Dp5JJSHJ55RaLCisFtZjgI+fhWWsvSDa1JA7somP/AAi2ftpax0I0KoQGQ58SVI/GlYygtI5oA+IiWOeAnTnirkQkTYrG9ulDd6IlJxyOn0Co1UVpIVz2dmu22pdAsP3gcGqU66CcS+sOzsNrb471pGC+EYGfhkmk5Ng0ktxy6LMsqytbyCA9MgA9Dx6moUHdtGairCSaRd3kQEduwRTja7Lng+HHHwqskJTXsikkRrnSJBM0CRIJY/nlWGPgOBn/ABrfEpLpuKVaSC9vLaXcMT8SSHAjbqR5Hw+2tJubh7SohVZJFnJbRtNPp5aCMsWd3AU54Uc84+jxrCUs73mqRcNNllp2nSahZtNa6XAC2U370XB8wMDjmo9qS9h2at0hlvoNre7nguJI720n2nc7yorDBxyQMHzA+FawUo+2uhM5KqF19njkskAWWKNhLN3acA9AMhsnr5VXEZ5VuuRnCEavmhtzZT39iXaGJbQIHOwsobngcdT6E1w+FJe3pRcXj1XGIxuz8RjUpGuT+1troTZq9yj1S4bs0IlkiW5W5JLuPdYFcADxB4NbYns0a48/hKmrsotcjiu9IW7gZZI1mypx0B658jyOKrkzbidM8KlHoy67MQrNYQ2hIXZClwwK5POQuPLqfqqJLczyySxQguxe3ECQQhkHII5z/jXFx36aXmdHov8AWfwI2RJ/SgD93bXkH0VNjj7uCxWXwAZBx8OKqOKc9oxZnPLDHvOSXxolW44UER4OSWKjj0x4V6vCYp4otZFXY8H0jmxZpxeJ3XPsSiIuApi/z9FdeqJ59MXuoM8nn0U/lRqQUxypHu90Mfgv+FLUh6WPQBm2qjbvDKkCssmWMI2XDG5Oi/sLOKzWOZyzGSLcW8Sc9Pt6VzS4hQqcuTX3NtDdxj0Yl28LOzyhVDjGzqSPh4/dXL4WbiZ+JFV+fnI18SGKOluymh/R9ZaneC6jM9na9XRWBVvhnp9HFe3gWWManKzzssoN3FUagQ6fpNmtjYW0Uca+O0Ek+ZJ5Jq5SM0Vszr7RC3ug5boB+6azsqjAdupDHrcDgqDJbAZbpwzfnWsGJoy9hpN9qMssVnbTXLLye4iaTg/AUMEXkX6Pu0l4FJ0DUWIHGYgg/wBphVJoXUmD9EXaa5OW0fuhjH6y5iTH1Zo27A2TIv0Lazgd++mQAf8Aa3rHH91RSbXYSJUX6IYYSDcdoNEiI8leQj62FQ8sFza+paxzfJMlxfo27Own9b2oiJ//AC+nr95zWb4vEv3I09Xyv9pKXsP2OQBX1rVZPVII1H+5UvjcX932H6rl7Gh0217K6VYRWUU2oyRx52l1GeTnwx51m+Lwc7f0KXDZThcdn0knG29I35HnyAfPzJqXxeHnuNcNlfYpb/Quxt9dPcvZ6gsj8uYpdgY+ZAPX1prjsa5WP1PJ5EQ6D2IibDWmoZ8mvcH76pcanyizOXD6XUppfM75K7DKP/t1wf4r5v8Aip+tv+xk+HjXPJH6nfJ/YcYA0h2J8GvH5+2j1qX9jFpw/wD6xHCy7G953adnUd+u0zyE/VR6xk6Y39Q/of8A6oQRdkB3m3svaN3Yy+Wdtvhz5UvHzf8A5/cV8N/+v2Y5W7L7A8fZbTypO0MY2IznHXFKWfMlq0bfEcZcM2ksnPyLWDWLa0hWG20ayhjX5qIMAVzevS/tR2+pR7s5u0Dx3ClLG0UuhBG0kHBGD9poXGzabpC9UhdWwi63c3O5BaWRA94ho8j7aceLzTdRSCXC44rdscL2/ChltdPUFQ38yBwa0WXiGr2I8LBy3O+UdT97Hsa4QP7sQORS8TiO65WHhYezCNeasGcC6txtKg4i86tvPbWpbeQlHDs9LKzUO0d/p+e+vs+WxBzxk+HgKz153Jx1cjqw8Ljy+7Eqx2h1e+lKXMWoCHkbQhUHjPvYHlzWzc3HSm/iXk4DCmpxktul7MqGuphKT3zdcjaSB58VvFJI+XzyyxySjJ7pvlyF7NTtdQXcNxNIBazmOMAgbV546fGp21NHraaxQkuqLYWNoHLd7OSef538MVVEje5tGY83PAxjvfwooBDa2DclZs/+YfwoArG1eNdqSaLcgle8AWUZ2+fXj6anSXt3JtjqFpOWX2O4gRRkMzZDHPgc09JL22JD3lmVKbJSPHJ4++lpER/5PIMLHjP+fOjSOzlWAAqFc46gf/NGkLCdzYBB3sR3n5qMMMft4+mocm9ob/wVpS5k+NobMK8KlGQdCMj760Vrch77C3t4uqLEsmQsfI2r4/HNKXtOwUUg+nTmyLLG8hUkEhlHX41cW0JpMT2GJdQe93Td/ITuPGCD4YxVRk4u0S4pqiHfaPBd3PtMomMoGFOB7vwGKJZJPcFBIeZJpNrAySmKQNtKAgsPMYPnXbi4eeZKWStPn1+Rx5eIx4m4w3l/Atrd+yXNxJIJ4HupO8IfAXOMcDHHFZS9H6G1he3ZdCsfGpqsi3GWobTluDa21xLHLJ3km8fPY9T06CunHwSUNMpUzDJxWqdqOxBnsrW+vPalgd7vggMwG3Hh06ZrGPAT17tV3NZcZj0Ulv2JdzfTMO4vmkCTMAEjb3S3kfdB60+I4N7uMrXYOH4mO0ZKmL/J7PbGLERjGOWYY+2vP0nfZlu3Yhn0q2ljQBo5sEgk8FT5/AVUFUiZcjz/ALx1jaISMI2ILJngkdDitRanVdDcfo4WWK6vJ5LYvbSRKiyMuV3BugPwNROqKjZsdckt7nS3t/Z4lErAZVcEYOcg/QKMcU2KT2Mz7PDCSVQBj4kVrpS5E6m+bGzyO4SCJ8O/JOeiijcDS6FItnZyB1VmZs7n8QB/81lkqy4lwt+u0YWJc+GKjYe4X2qQkAIucfsigBPbZV8GB/hFFoKArP300jzgI0Y2gEYOM+PrzXn8VjyZcuiPQ68U448ep9QU+oS7lit1OTwHPJHwHhW2HhccN3u13/wjPLlm/JMuNJ0Pj2q+J55wTyfjXao9Wcjl2Jeo6qsadzDgKOABRKQkiiecsSSazsuiJdtuWLPPv/8AtNc/E/ps6eG/VRFkt4pRiWGGVf3ZIw4+2vPhklB3FnoTxxmqkiw0mPUrG2K6dILK1JzlSsaZ9M/hXVCfESVp0u+yOaePh4umrfbdkprrWJiirqM0/eMVBjmOMgZIPTHFS5cQ6Sld9mUo4FbcarugTW2pSAM3tD7v/EJ/Go8PO99yvEwrbYG1hcB1EkWNzBQzMCMkZqJYMt7jWbHWwvyfMCQEjyOPnij1eaDx4gpImgk7uTAbAPBzWc4Sg6ZcZKStDhcWMX89OFPlinDFKW9GU8mnYYlzbTTBYZA2TgClPFOO7RUckXyZ0693dzKR+6f9kUpRpL86lY3djRipNCM0cbwalulVWIG1D1f3R0+r769jhJJYd2fN+kMbfETaXbp5IZPaQezS2aXgaOOMSRsIzl2yxK5zgdfj08q31wSrUjl8CfJJ/Rj7kRTT2RNw5EIU71iJxyOCPgB9tKWXFt7SK9XyuvZf0Y1ZWTUvbo3m74pgsIsD5pyMEHyUfXS9YxXepFLheIu1B/Q6MLE12UluwbkneBEBkHH5t4eX0r1nCm/aKXB8Rv7DK2+1iy0tFs+8mG11kWNwDj3s84HiPWq2yY2ocmVDh5wmte1NbCWnaG21C57qMHceforzZ8FKEbs9uHFRk6otZcmaA+Svn/ZrmXuv5G/718ydpiLJeBGYgFT0cqT9Vb8NFSyUzPiJNQtEuW0g9raLLqqxggCQ5znHj18K6ZYYa9Pl3MI5ZaL8+wjRW0epMr/MEW8KzNjjPr048aHDGstPlVgpTeO1zsDmwjvpYJDHvRkCIZOTxk8E/X6Cqhw8XNprbYxy8WoRXtb9iovFjGrSPPFP7ErYAhYDAK8n+E5xj6KusUZ6Il8LkzVPLkaSpVfLb85si+223dR70vHk7smUvcgbpMAZ+d0wCPpq68mdL4vAm/6ka6bdPoVZPvnkHAA4+FXFbHzfEzU805x5Nv8AkTsq0Bl1hZ3dFNwCNpxnrU17bZ7C/wDr4vgaEfJhKkXEpHgNx4qjMTZpiHpJzznc1ACltPz8xj/bNG4GUtHl1fVJFjYK9w+0MeiRp1P1/WdtJcjXZI1CaE/AW5tgoGFHPAoMhx0Fjwby3HwFFAIdBhh2B7yLLfNAySftqXKnS3Y0r3JMdhHCgEF1bo3i7EE59OeP880tLl730/OY7S5DDpy4LNqlsoPJ90fnViSbew0xmYlLW4a52jl4kARP7RP2Cq0s2WB/udfyCaLUY5fdUJGBy+4P9q559KHtsi1GCXLcgNcuNwW6eQg+4hfI+vjjijdG7XX/AH/P+iK82sd+rS38cCPwI15wPXnA+J+FHtCjjyS7JLy/3uWlrfWdkzHU7+ZYy3Kphy48hzkeHT66um3ZEvZXs9OpCutee6lHs6G3tY5tnfHd3j+nXHHnTx3rSv7mWeKhGV9hLm4imZWMzuc8Ek8etexii0fNSdse9+UiKC4dvIgmlo3HqfIrGumiuu9jlYe7kn1z5Vq4vSJD5b2WRw5YhtwPH3j1rFwel12LTWpFtb3NzeIqTqXBxlnHOPEV4bhKz2VJDdft9PPZ2/RIJVYQllZmJAYcg8n0ppNNA2qPKbjGF5zg5NbMzPWdGt7HT9HtLeS3kLiJSxD43MRknr5msZ3ZsqoLqJtu7hEMLxYYk7pM+HxrTCnbIm9it918+IHU1uZlbCJTq1xJOAmxzGvPzQOnx8/pqY7qxs2mmrZPZRmSxWaTnLseTzWORe0aRexNabT4iA2nxg48eaikOwgvrfjZZxlh606FYj3sXs0s3scY2ozc58BnxooLM3HN7P7NEjswwpYsMZOMn6jn76Jrd0VCST3NxpOmQW0QvLkhnIyBnOKqMUkZ5MjmweqayWJSM4+HhSlMUYlC0xdiSeayZokJ3lA6BStnZ/F+BrDiP02b8P8AqIlWPcNeRi5YCLknJwDxwDXFgjBzWvkduZzUHo5j725N1c7pDAoOFGw79i/Rxx6VeabySuVfzSJxQUI0r/ix9zJArKkNxmJMhBGCM56sxOOT6Z8qMmm6jLZdv5YsalVyW7/Nh0N9apGiywM7A+8+c55P4VUMuNJKStkyxTbbixWvrXd7tuNufFBn76bzY72iCxZK3kImowBWBtEJLA7toBHT40LPBKtIPDK/eAXFwl1cCRU2DAGOPwrDNNTlqSo0xwcI02UVx2Fu9Zu5rz5Wt4o5G91HySoHh14r18cqikkeVNXKw2m9jZNB1O2nOqRXHeOEMcY9RyefCib1KmEdty51UgavcgdBsH+wK8/jIpTSXY9DhHcG/MAAChPjXJR0WWZ0MgjN0PoT/GvSXo7vL7HC/SFco/cPDaW8dgC0SPIdw3sOTyRmurHweKCpq2c2Ti8s902kEFlYiTa1ugOcAEnn7aa4TDXui9ZzP9xida1Q2N/LFbrHhW6MpOMgnHB+Arly8LjjLY9jhE8uJSlz/wC0G068kvLCOeRVV3ZhhOmAcCuPLBQaSLnFRm0jrnRdFnu5JtRt7hp2I5RsAgDjxr0MOqEFGWx4+WpTbQ2LStHt5Vk0+0lSRTzI5zgfXSz5Kg7ZWHG3NEuRx30eADhG+8V5iXsnofuFMpQ5V2XI5IOKFd7DdJXLkQZtShjwNzOw6BfD6a3jw2SXPb4nHl9I4Meydvy/2BMt9eD3R3Mfmc5/Otaw4+ftM5XPi+JXsrRH6f8AR0Vtb2+CwMshOBkZJPkF8aTnlyvTHb86lQw8Lwy1zep/z8F/kj3Htl2wUW8uwMQqBD1HX6a6cPDrGvM8/iuKycRLfZdvzqBWyu9jSC2l2Ku8tsOAvn8K3pnJTALk+dJCYnZaKymgv5LqZo3N0du3qRip6s9+SrFjXkaEQ6UBtFzcn4HH4UzMRk0YcNLdEf8AmflTEd3Whn/vH/qNSAq+zlmltZ+0FN8koGwY+bGOn1nn6qa2Rc3bouTcxmVY9pVyMg8KKTmlzIUW+Q9p12e6pJxy+wn6h+f1VO8uey+5Wy8wEbPJPvMTlceKEn7qqKS2RLbfMl90odWFvKR44iNVaFuZ2fVr2zvXgaO1BQE5nGwtyOvOOh4/wpQqbakvudMW5VGK3fYE/aXUbpIkuBH3RJCsUbYCRn3MfUfHHNONI3ilBS0qn+c/zmAGsExzNJFCzKwHcw96oVvPk44+nrVUpI3wwnk96XP57f4ZJS61AxSTezwqN3dhp0IYDoeMnwqXFJJnPO4yfbvfL/p0k13LDIIXiVNvSHazqfDjk/N8PU/Cpk2khShkitTIukvB7XcSp38rGGVSEG4x9MHdj45+zpTlvy6hJ7aU7exHt7t2DWcQJgZ8knoMdBnyGP8AOa34ZXmic3GS14ZOun+SUCO8Cll+II8q92Ea5nzzHt3WcEpk+bZ+41WlCTASRoAO8UKCOOMCj2ZKkyt0FihMsqrAA+7jC1E5RjF2xxtukau10+9jhCtCgPmZP8K+fc7PZUTPdtUvLHQpGkZO6nlWLCk5A5J8P6tSnbG+R5ukLzzxQxqd0rBV46knFaEHtiaNKo2LNEdq7BlD0FYN7mtEfUNNaAQ99MjhyQNqkYIA862wO20RkI9rbPe3sdsjKka5dnCYDY9PHnHpWmSVLYmK3Ius6etnriOkuXuItzcYBKnH0cfdUYXzRUzQ6Mgm08O0yphiuCBkfTmpyN6hxWxPMMX/AHwZ8hj86ztlUN7u2z710D9C0Wwoqu0NxBDYxwQ3BbvWxIcjhB16U09xURYxHLp88jxSSjLSIijqOcnI+aRtHPlmrhTW5LJWotdabpftVrq9zPHHHv7qdVZXAPzcgAg49etDXQSGs5f3vPmsGanAMeik/AUhka9ttTkRBYgI2fe3oTkVEtX7SouP7giWt8kEHtERaTcAzKMDODWea/Ceo1wNeKqJtrZNMXWQShguUVACXbPQVx44xk2m/h5nZkm4018/IsZtEEcsQ7ubuu7LSSrIpCkdePP0rrnw0ItLeq3fwOWHEzab2u9kAi0sNpUlw4Ibf7rF1GQPAZOOfw4rOOGDwvIzSWaSzKCEudPhisYnjdHJlIMneDpgEj6KWWGKONSi735jx5MksjT7cieNJhkjcLDAkgJYe8SCOOMZ9R16HNdHgY5J0t/mc/jTTVvYjzWVpbTFJRCrPEjjc5wp53DzrGccMJVJc0n/ALNYyyzVxfJv/ga+sktopGJtpCQEXC7SpIyDgLngetXnhGEW2k+nYjDOU2lbX3K0xxNy5jLeJBPP2VyLiMiVHQ8EG7CWccEd6jq6qSwJJLMB8B0FV61NtJ8jOXDxUW0M1KINrN3mYABl2kLnjYtacbJPJt2Q+EX9P5gliTIBnfGfBP8AGuW9zoa2NK65lAMg6+Ar6akfO2yO7WsNrbq8kgJY9ceGSaai29hOSUdxbVrMh+6maRV5J3DgevlUuLvkWpp7o8/1+ye3vJJ5Yp0hkcbHMakMdvgcc1z517TZ7HA5F4MYrmvPzNPo+i262Ma3O47ELHZJtHJJ6+Yz4eNR4EJtSfT6GGbiZW4x6/UsLTT9MtT3UUFwiKS/6yVyjZ5PJ9T04rbi9OVrLk3a7V/BxYJSwpwhtZWa2xtZ1WG2EyMNwAfhefGvKyYYa226XQ7FxOXSlGDkyilmuTNlktbcbMctnHJ9TVQhhra5HPky8W/ecYfNf9GwSWwuVabF4cHMSocEfHw+iuiMpx5RSXmcco4pP28jm+yT/wAlobu8TfJ7Fb2yNEF9+PcVTnG0DoOtQ5NtreV9tkdSWlKSSxpdXu/oMn1rUjIxitWLFkyzw4AP7OB4VtGGR7z28l/s58vExW2NN+b/AMIhJfapJfz7VUXUr4YlAGRgOcH9njqc9K3VrkcTlKUr6jbWfWEiiSCZljCs8fvLjA+cR6ffQtQlq6HSR6tHbyvJKwiWMM/6wHKngD18eKKkFSKkNkYGM54yaXQmrdF72P7OpBpDHULWOSV5mZSTkbcAZGPXNQt9z3ss9TSXRUaL5K09RxYQYHmmaZkKLKzUe7Z2w/1Qp0A72a38LWD/ANNfyooDyqz7Sa1HK6nU5cAYAOCAPTNS2aVaLDRdRY6o91cn2mcAbZpSWZfgfCiKJexrF1tjyEjOPMk06FYVdauDx3arx4A0AJ8r3LMBsU54ztP50UKzK9qJZGvBKZEjdowQwGCMEdD5nH30nSkb4ZNO1zKhe/W02yXKPFE7YKYJXPU7vXrjqQDWjbe50QhOdpM7vTpN4iO4lyuQATiN8e6fHkZB4H3UUk6RUdEWoN159/InW2pywxNBHae1QHJkMyklMgbh18M/jUyWPmmOaWW9TS6Lz/O4FbqVbJooYxE5OzfuXJPPRh72Pqzk0rTe/Izj7UHqbpFpqML2jqYO4t0uUAhhViqgMoyXzg54PHPh9NSknyRpimtFK7X8+RU20J0+4k1ad2jij5UMoO4ng5Hj1+H1UKWmVLqcuX3GmjR6TrN5qts8ltE3dK20YhXDfUKcpNdTlUY9i0UahGpbuHHr3YB+wVOp9R6V2Df8qSKC0MpB8GH+FFjpDl+UNnuxzqR1AGKdhVEeVdTbcVS5z0+dUjKHtfZ3cvZuaSdJgInjcb2yOuPP1prmhPkY3TjaprekF5QkUaJuc8Kr+8eT8SOa07iXM3xsb64BZElxngrMMH14PSsLosZNa3dqFe4DANkDc+7nx8a2wvdkz5CW1jeahLJ7PjMQAbc2OvT7qeXoKBD1G3uLLURFMymRYwfdOepzyfPijFyCTLrTdIvbu3S4ikiERJwrNySDjnioneoceRYLoOoDpNbL9J/Ko3KtDx2f1A9byAeeFY5opitEG+0Z4LqNJ5hMCpYbVxgZxijkUtxbRrew1GLvk7uzlVoXAOANylT9POforXG62ImrJHabEtqkful7mdFOCOQWyxwPQE1MrW7BbkUtyawLHBqAF3jHUUDI9/NttlKNhu8XkHnxopS2ZjxEpQxuUXTGaff6hHI80FyVWEB5NxJBGQACAMkZNVDHGLuKo8/1nPJbybruW0k+qFpQfY0hdye5ZWdWbnkE8jOOufKq8GNOLWz6GvrXEalJOmtgFtcXc9kkYkhQTSMZFeIju9uMePk3T8jWfqsHBwXJmkePz6lN1e65BlmlCRpLcwAxDdGI8Y3ZXJ5PvdTnp82l6pskpcjaPpGabcorf4j0vipDSaio3ne4V8rk4y2PEYOfPjGKXq00/wBQpekcdK4L6/8AAcWrl2WSW6kSSRff2yLwQeF6eXOenh1perzvU57i/wDI4qS0fcWbVoTC4F5dyNtOAScNx0x9lKXDTcWtbfzKj6Swp3p+xX/Kif8AYzf3f8a5vUsndG3/AJfB2f2/2KNVjDAiGXj0H50eo5O6JfpfB2f2/wBjJNVaeeWQW8py/mPID8KuXBzdWyI+lcMVSi/sKt7MSCLOU8+YoXBO+Y36Xg1tBlsdVuXB22UqsRwS4ODXrrIjy/GfSLI0sl3MP1iSMN5bDNuxx0HHSrWWEQc8kv2MdAnchiluVchgDuPG7r1HNJ54sF4vTGyvv9Pmu7OK3RCgSVpCWkLFifjWOXIpnTgy8Riuoc+7LODUL63t0gS1gZEjCe/ISeAB+FQppFOeaW+jf4gmvL9hgxW/J3Hc5PNRk0zmpchR9YSql9RpmuJIykotRkEb+73Nz45pyn2VmsHnvdpL5srU0uyW5cyPLL7obnCjJJz0rnlLM+TSHDheHjvK39gy5t3zb9zEuMbSu7PxyKcMcU7lu/McnlqsVRXkt/qMgsru6uJO5mnllkwXxznHTOa6FNvkcj4WXNyLYdmtXmO+S7CtkN70nOR0PFVqkL1fvL7Eebs3qNtFKu2SWOQ75O5fduPmR1qXKSKXCxf7mVaQQRjaGkAHGN2KnWy1wcO7F7u3xgqxB82pa2P1PH5/UdF7PHKhWFCQwI3DIpObKXC4k7r7mnsblJ4yscSxBP2U+aPh5U4SvY2kiXzjPBrQQ0jBJPj4eVADcLQIw3aPRtNmijkAWziXI72KEkM2echRk9K0hBSVvmaUor2mN0XT9F3G2XUFuZoxlhExUH1Gf8ipcJJXRF3uaFLLTWwoTew5AMpz99SBIawtHjAWJF5/iz9ZqZRbWzoQxrO1jG5woUeJCilCLjzbfxAyvan2ZoIpLaNX2ZVnbryQRjjzFaJ0zow1q/0Z+OGfvu49oikL4PebN245Azk8jHHFJO3SN1NKepbEO4u45tSN6skoCysqlTnkcD7ADVyVu0Z69Tc29ibbJIJFn9pMbsN0jBAG3FgMHn7fj1rOXKy5ZEnVLy6/llj/ANFUTsHVNrBOhwR59MDj6cZ58M1VXLmTGKknKTINxO1131xMwZ2A2+9lQMcKOpzwOvh5VaS5JF4Y3NKizsoWleLvUygVXTfgbmxgnHjjFN2mZZp63S5dDQw3V3bjZGqoD0WPav4UtRhpJ6TXmAXmZmP7vQfZRbHSOku7mNtgkbd1PvdP8aabE0g1p7ZO8cneyCLOTk/O9PhT6i2LEpx80UyTOdsLS4ueztxDbQPI7lMqgydoYE8fRTWz3BlBoXZW2vdJX2/TjHOrMO93MjMM8HH2dPChy32BI0mkaHZ6JE6WiyBXO5t75yalu+Y1sA7RTlVgTa2RuYAAnPhWuNcyZMd2f2xW11P3iqWcbve+aAvj9ZqcnMcSnv8AVl1K6M8EJeDYAkqrknHifux14rSCqO5L3Zr9LUW2nwRZIIXJB6gnn6+axluy0T1c8e99VIDu8bOMk0AVOrzPHe2rdeDkeY8qTGnXItre+0O2h33Ec85I5jW33j8qpOBMtTEe67KM/fLoCiQHgm3SNvsPFDlASjIE+s6UpCx9n7UseBu8foA+youPYqn3LG1s7q7Ac6RpVmh6d5Bub+7+dUo30E35k4aKmPemgU/1LaJPwNPQhait1js1PeWoihJLCVCpdFCnr4r8fKpcexGSOuLjZmLjRZdOlCXSzQO3CnAw3wYcH4VLbRguCi/3CCxtiBmSQ/SKWor1GHdgbxLCwgEsqTOC2MKRW2HG8stKJycLigrdip7A2/bA7BJu5O5yOfPnwFDxtVb5qwXD4e3WuY4zaWkYcICT+yXOfp5qNMrpiceFirf8jRdWOTttyw4xhSaT25sEsD92DfyY8XkAzt00keHuAffUucV+41WFv3cD+gjahtHu6co8s7R+FT4kP7jRcPl6YfrQhvrkj3bWEfT+QqXlh3NVwvE9MaXzQK2vr8tcYSIYlYkDJwML9VDzQXcv1Tin/agw1C8zy0Xwwan1iHZlLgeL/uj9x6z38wzGEYZxkKx5xnHXy5prMnyixPg+JXOcfuJH8p3ABhRZAc4KoecYz94+unHKpcosUuEzx97JH7iRLqc2O7iV92cYU84IB+0j66FkUuUWEuFzx96cfuMQ6hIiusKsrNtBGeT5ULInyTG+GzxdOUfucPbnQuLfKjqRn8ueho1pq6YeBmTpuP1f+hAt48YkEDFCCQwOQQPo9KWtVdMrwMqdPTfx/wCDGFwE3mFwmM7sHGPPNLxFV0/oNcPkutr+JEM5FxIPEKo+81UZKStEzxyxupE2ytPaQZ7iQRWy8licbv8AD1rSMbMm+iIGpfpGs9NU2mhWvtRXjvPmxg/Hq1apUR8TLXfbntfcsWF97OvgsEagD6Tk09gB236Re1unTK76h34HVLiJWU/YDScbHZqLHtRZ9rY/ehW01ZRyqn3Jv8axmmuZadiGUjg8GpoZyTDvUzz7w4zQBq9EdHt5HEYRS2ByTn6TV4yZFkQmfd6/GtBDM58c0Adn0FAHmMtnDcXG9zdo7clp5GdT8SpyPqxXoRhKCpx+hzY+IxN7v6gbzQ83QMV73iEe7sYyEj7x4jnr8K0UNTtqviGfiYqvCLKz0a5gUey2UqEc95t2H45NVLLhiqbRxqGaTtJmht76VLVBcIO9XgnfwfXjxry8mnV7HI9PGpafb5grm9d1LMqlQCRxmszQoLtbq/SaLuxsBHuiPBCnpux9efWmouzpjBxV/n/Sr1AfImnZX3r2YlE2nPdjHJ+ODj4n0px6sznPa3zZE7PK1ppFzcSWkkpadVj2kAphck/h0rTTaHhx6o7vqS0nb2d1jiLys3uICfmkZ5B68/lUatPI6cyhKFR5/f5DIIriW2eJI3kih5YkdSeM4JH0fT0qKSdmUYRknfPkWen6SWwtrbzPlfeaRMAnPPPr93iaUre48k99Wxo7TSLm3y/cK7k55I44A4z0qq2owlONJInx6fcFg7W4LAY5f/HFLQiNZIGn3JTBWJCepDdPhRpFqEj0nEwkmdCoPCqCTTSE2WS4RfdTj400IRnfHgKABFHkPvMcUgHCBvDNMAT2zurBcrkYDZ6UAZJuyutwyuyXMV4rEHMkhVxjyJzj6KtTrYmi10zRL1bZ0u1ji3HOxH3+HiamUrGtiO3YLT2ue+WSeIftLFgA0k2go0qWixLtRSPXNAxwhxz6edFAdyuPm4oAodZue7vgZFxAFVe8A+axJ6+nQfTSkNCgo6/zwX4ofvGaz2HucUHASZHYnAVQ2T9YooLD6jrWj9kbLvb5hPfuPcjQ8of6vkR5/cK1ikviQ238DCah+kXtRq5KW0wsoen6pRvPxPhV/EXwKGV9WuWLT6ndOx5y0zUth7j7TU+0GmSrLY6reIyHIHekjPwNGwtzdaD+mCSQfJva6zjuLaT3WuFTBHqw/H7qGrBGg1O0htGiubG49p0245hmzkg9djevkfHHmOedqjVPuVs8haMKGxn0B++olkcOXM2xcP41pukFsdOtZ7V5ZI5ZZC3dou8AFyRjk9T1P0URnKcbbFPgeHxzSq+rbt/EmW2m2skFwYlzsuO7Q5AyAD44PU4pLHrT3vc29jFKKUEtr5B4oLVri9RY03RvIqA5OBt4H2HHiKFjg3JV3LllyKMHfNL+QYFulzcwKqK6BmBbax27AdoBz455pKMVJxX5sNym4xm3t/3n/wACaW0RgkujEke6XJI/ol2jOD4YBNaQ07tKtzDJqbSbu0FsCVluwsaoTPjYBjbt64+IPr18KeJU38R52mo73sQbW42y6mN53PdhchuDk9OPH3QM+lS3Tl8ilG1F/Er7vb7RcyK4KrOUALEk9efUcVzZF7TfmduKXsxVdCfpl9HBYjeVULMxLA8/NwPtOK3wyUY79/8ABzcRBynt2/yFsLpMyu7Qd400jDEgGM4GRk8jPQ1WNrdvuzPMnsldUugO1uYQpcyoS0kud0oV9rEDJ5APiaUK533KyKTdV26bbCafqEMEECPLEpLOSOMgdck+HT/OaMclFJNhmxylJtLsMt7+2i02PdKomUkjnkEgkD4eg86IyiobvcJ45yyOlsRBcIk+5WTbDa4BDDljHjjzOTWWyd9l/g2abjT6v7X/AKFlnRJLp1kQoLYQx4cHdwq8D66Hs2/KhRTaiq63/LKnfGJZZp3CQoAXYnAwBWmFeyc3FyvJXYy+r65c9oJPZ4i0WnLwsY47zHi3p6V1paUcXPkQn7iyRdxCtiluw5AvlJAejjHpT0hqDfya8hw4BU+IpboezKlFm0nVEaNyGUhkYeI8KbqSJ5M373YuljulAAmQOR6+P21hVbGnMSJ903oo+0/5NIZuNNi9n06KNgQxG5vpq47IlkrjpnPxqwO3Y8/rosKO3jy+yiwKBvkCwbEjxNIP2Sxkb6q0lxOR85GceGguUQo1VVj3WmmXJQ5w2xYgcdetYSypvc2WOuQD5Wvbke5YW5UkAd7MeTj0FLX0K8MHJqk9ud1xpNs0YON0cmcfWP8AGmpq6E4FzGtvc24buFCSLyCADyK05mb2IjaXdR2fslnebLfGDFKgYEepHJ+nNDVl+I27ZVw9kpHKm9ktyUG1e6BAxknpjjrTbsUpXRaRdn44rUW/e4h3FgojXIz15xmh2+Y1kaVIaOy+l7gz2qysDkM5OaVC1snw6ba2/EVvGn8K0VQa5VVkxY8dOMUUS2OA9T9BpgOGf3j9dAHBcH7qQChT1oAfgAedMQioCeRSGECADgYApiEOPhSAUYApgLgAcUAIaYDdpPWkA3gePNAA3KkdTmgCJK/BwaYFDrvezafN3RPeL74x5jpS5DGwO3cJuxuKgnGMZPPhXO3uWuQ6bUF0y0kvGwXHuxjzY1UeewmebTtJq+pyXl024k4B8xW6VIz5smQQMSQoUbRk5OFQeZNTdlE9tImjW2eYSoLqQRW7MojErnoq7uT1HgKaixakde6Nd2c/cyxSxTeEM6bGb+FgdrfCk00CaZU3Fol0jBlCuDjpgj0NNMGiy7G6/JYXEvZ6/kY2VzxGSf5t+oI+nkeoqMkbWpDg+jNS0rYAfG9SVbHmODXHl6HpcH+4fHfSRW7xIcbmDBgSCpAI4+uojNxi0jqljUpKTOk1Sd1mVmXZK4kdQMAn4eR8abySdruJYYqmumwvytcl3cTlS7l22ccnr9wo8SVt2LwYUlXIHNqdwRM6SHe4OSoGTxihTk5XYnjhGO65DUuJo9pWSQEADIYjwxScpXZSjBRSdHG5lOR3knJyfePJ8zS9oLgudfYjQLIYh+rfJJJG0+JNNwd8hRzQrmF2yeKkfGjRLsJ58f8AcNIbPQfSw/OmscuxPrGPuNz4Ep/eFV4cifWcfcTePFkH9rNPwpE+tQ8xO8X/ALRfto8KQvW4dmNMij+kX6jT8F9xetx7DHnVVJ3jj0peD5i9c8iO18mcZBNNYV3JfGPojNaxqzajL7NAx9mQ+8QeJG/IV2Y4KKOHJNybbCRbLWzeXHCjr50PdgtkVsbNI0jSxh2YHqfCtFyIDTtIiFJlV4AQMxkjHlz4/CjnuBGtZDFdbf2TyR8Dipa2GmSdVXcsEv7SsV+ylHsNms7LaXPrWlAxXEUfs7d0VZSTg+8D9v2VnKO40zU2PZYW7q09wJMHO1VwCaWkqy/EMhPzlx5VVCscYmA8/ppgJ3APJ4+mgB3s6fvN/eooRkoHsbFQsbRRrhgcOAWB8z1+que21sdNI6bWbJozuZFIyFjiUsATjxPw+NKhWVz9o9y9zbRPKzEll5bdznkD1qtLfITkkFg0rV9Vk3XI9ngJzt6H6h0rSOOuZnKd8jW2lmttEqAlsDGTWpmSgAPSmBxZR6ikB2R4A0AJnmgB2eOKAF3DoAKAO3HIxSsdDg3PKj6aAHA+eD8KYhC/gCfqpDHDHXPPpQATII8aYhCT45oAZk5pAIWYdQaYxQ7Y4BoEdmTPAx6UACeSXn7c0WAJnYeNAAmlPnQBHkkbHAzQMrruRwMgUARDIM5HQjIrCSplozfaK7aadbZSdsQx/aNaY11Jk+hUxBY4ztHur09TVslGmtNDNzDPapeNZSQKp79UDkSkAscHyHujy5qooUr6F/da7qE7QR26I4iYSIvs6u8ZA4kO7hWPOAOfWlLI+gKCI95Pb9owZdWmlW5s7d+6ljfZE6nHvMp6MpFClqG1XIyd6m9La74zMpV8dGYeP0j7qloZntWUw3dtOhw4PX1HNNchPmbG21jvoI37hHkKDce53EmsHBXubRySXuughunbn2Nv/Qx+FGmPYfiz7sab5uncqPQ7BT0rsLxJdxvygYzkd0mP/FjH406J1MRtaJG1ruDHk12n50UwsC2rxeN5Zj//AKF/CjS+wrQM61bDrf2n/qE/cKNL7BaBvrtrjHt0B+Cuf/bRofYNSAnXrIdbz+7bufyp6GGpDG1+xH/WLhv4bYD72p6GLUCbtBZ+Htrf2EX8TRoYtSBN2ht/C3vD8ZUH4GnoDUDbtCh+bZSn+K5P4LRo8w1Avl0FsmxTH/nOfxFLw0GsE2sTO3EMKjywT95qtKDUAmme5Uqz7AeCEGMijkAyABCB5MKsgtLiNrrTHji5bqB54GfwqI8ynyK/TXVyUGGZhwCOvw/zzWhJKvI1ERJyneY3J05B6etCjSBuyJbIZbkED5owT6nrQ+QdTZ9mtMs9S9rS+gWWDYFUNwQxOcg9QcD7ay6lGl7O6B8hXV0IbnvbSdVKq3DqwJ644PB6/ZQ9xpGkU8cE0hjwT6GmIUs2OKAE3HxFAHc+AGPjQBiI+xkef1t7ct4cAL+FLSh6mTYuy2mwsC8DzHP9K5b7KdJBbLq3tILdNkEEcYHgigUxBwH8j9VFgOAfPRhRYUO7qQ9Rx60AKImHUD6KBDu7J8fto3GKITjwoAcID50CO7nHjQB2x8gDFAztjk4249aQCiNzx0FADlhOcEgetMAotx4sTToVhBGBRQDioxzTAbhaQDTECc4+uigFCgLjbx60AdjyAFADGQHrzigADQJnIxQAN4VPTg0ARZIl8z9dMCsu4FIPU0AUVyjxEmNmFJxT5jujP3cZaUu3LE5NNKhMiwkbFPGFOTj05/CpY1yNfNb21nrr6hcSOkbISrd5hGRgM5HiRwR8apCLM6VfWzrPYR+2wTgESglhnwOfwrNxd8h6l1K+7gttMYWk6Ca7u1aMW4Uvu8Wz5Z461ajXMTdlLrsa2tlaW6kFlDSe70wBtB+BO7HpTkCMpqoMrQqOqjcaUQYGX2gpGUllClcbQ5AyPSmICbeRvnbj8TmgDhZE/wBGPqoAeLE/uAfRQA8WTD9mgB4sm8qAF9ic+FADhYsf2aAHDT2P7J+qgBw0xj+zRYCjS2H7JoAcNMf92gBRpjeK0AIdNPlQANtOYdFoAE1sydVNAwTDa3HWhCZYWUynqSD9opMaEl0SJ23oxUnnAOPqzTUkxUN+TmByG56b2O5sVWy5sW5IgthDsjRTuPCqOpNRKVlJUbDTEbTrRUVA5J3OQ3Vv8OlSUXVreB854OOhpWBNF6ibB+0eoIosAhutzEJIAfVaLY6Q8XMm3Puv/Cpo3FsR57+SIjduX02Zp7gMXVQVBytAFhnnrVEj1IPhQARTQA4GgB4NMBetACYHxpALgZzSA4sAQOTQA/geNMDsBvGkMVQBwBQA7HHWgQ3cPPNKxjjtIxTAUHyJIoAeDTsRxbAzQAgJ8qAO5PUUwO2mkI7BHjTAQgmkMGwoAGwAFMCLIKAINxHnNAFNeQnBoAzt5CQScUCKN3a1mORlCcj8RSaGjWaJrOn3Vl8maqVaBRtimKlgq/uOOvGeCOnSheYNEzULGMvBDp+rrGrMpburpVBT4gfePjTdrkCsJdXel6UjDvVuZyCO6hfeT6M+AFHnjk1VpE02Y69vZb27eaYhpZDyFHAA6KPQVDdloAmntLIWfGWpWFE1NGwuDjBOfhRYUGj0QN0GfgM0WFD/AJKRAdwwQcYIxRYUEi0lZMFY8g+ORRYUG+R1UZMRI8wKAFOmRLj3fsoChV0+EnGFH8VKwokro8ZBwgOPKnYUDbTxG+GRFH25osKEbTHADb7cKT0P/wA0WFDktYBwcsfNVOKLCjmtY8e6rAngblIo1BQP2UE4eIr6+dKx0L8nwkLliGbwx+J4pJsKRqNL05Rp0FxNYpcI6yxqkOmJKVZQAGZsgnk5x44q0yWiFeaMg1TS459PW5jmVpTbCzW2kb5yhTtPTIB69KLCibcdkYH0a3hXS7RxLI0jKttuWFwuCXk7/hevpwfHinYqMxo/Zst2mvbi0tbOK1kikigtmlilMTlRh1WQ4cDDHk9DRaYU0StVsrqTRXht1sp7hZVlEgNpCQgVgVAjYlskqfoqXQ1ZTx6VqHyVumhhjnuGAjy2e7QdWwPEngfBqQ9zVWGiqIUk+S+z7u6L8652tjzIMnHwo3AsdJ0yG4vbt5IYk7leIozujyQw4JJz0yDnrTQMsE0ZLbT7m3SwMojkA7xg5YsBJjo2Ofd6YHPI4p0KyNpOmpLo0ffQXQMt9ErOdiK2QwO3PJHnjnNJIGw97Jtt0vptOEBhuIo+6ScOJEAOQQM4+aOfWhjRbRqJLHdGsLKNzTNFZggkcqqKSGbrjIyDznGKYjKX15LPOrCzFttQDZt2+9jk/T1xUlEAd7jkRZ/rIc0tgLrcC2c4I8jV0SEEhP7X20APD+ZoAeJOOD9tADhIPAmgB3eev20AcZkH7Y+igDu/j59/7KA3FEyEcOKVjo7vkH7XWiwocJ4/3h9dGwUxTcIFJ3AceNFhQ03kWOGz9FJsdCC4iXJLHpStBQ5b2BhkNkAdQKdoKYQXCsAQrYPQ4osVHC6TZuXcR507ChPbItuS32UBQi38J8/TIPNFhQ4XinkKSuPCiwoaL5WJ2xSfEkCiwobJesPmJn4npRYUNW9ZgcoAR5HOaLCgMt+yeC5POGOP/miwoab5cgyZyRwsfT6qLCgEtw0wYxQ3KkD90ClYUVyx3SyF5RKc+HA/GnYUDkjD7lZJM8EDAx99FjorZ7GR2I7lsemPzosVFPeaNcSNtS3Jz+8R+FGoKKv5F1e2cmK3LAnPBGaLQqZIW01ll/8AtzZPGSV5+2laGKukavLw8UcS+rfgKLQUyXB2fkhZWklyTx7q+VKx0WCaWY2yZH94+PHhRYUSYrVlbJdsY8B0+yiwDrZqfHINFjF9jVm97pjyoAX2fuEATeAT4dKAES2I+eScnjrxQAVbSFQAF6eXhSGL7BDjGARQI7uEXhVyfIjrQMGtmIWZ1XYCfA07FQvsqSMDJk+pPSiwokCFFABfIFAAHVd+0Heh8l6fnQA3u+MrnHwpiHxw5XHDqfPrSGWSXkCadBaS2Ql7tpCW79kwGI6BevSnYqHNcWkk+nyBSsdqhUx79+73i3VwfPxBp2FBrjXnFs3dHErSq3UMoC9M55YnODnjHAFGoWkqe+WG9N1ZKbQ5yixljsyOQCecdaVjolX+pve6SltE91OxkWR3nZTtIBG1cDgZOefIUWKiFLM0lyJZoiEGAI16Ko6KD8KBko3WmMoPyVIw8vbG4+yjbsLfuJHqhspXk060WFXQK6SN3ucE85YcdaYE75fWeV4jaKLOZi00ZbDu5535xgEHpxgDzyaTYUMttWW2ht0aKSRo7pJ25BG1QQAvl1NAHfKa+yMlvbLay98sqyRBgRtDeZPPvU7Cg83a23huLX2mSfvoo0DGSUKWI6kEoevx+qiwoqrvUflC7kuu8llDsSpd92FycDPpSofIjiTA/pR6YzRQE+V3jZAhUBh+6KOoh8crMcbiMnwxTAfNI0UfzmJ+NIY0O5UZdsk9QcUAc7sFJLOQPAtR0AGrc7iATjqeaQxxy3AOOMnPNMQSGAtzuHXHzaKCySsHu/OXOcfNooBTCWxyvUj5vSigDwo4BG8YXoAtCAKUZ1y8hI8gABQwAzL3UeAT1200I5rMCDf3jZIzwBTaFZGkd0wgc4JxSodjZGIRiC3HHXrT0oLZ0RJRSTnjNJjDhEcAFAfjzSAM8aqNoUAnxHhSeyBA2QAEnnB59aYAWjUsSMj6aQxqHGF5+unQrDxkcMR600hNnOiO5kZcnqPSigsVI0PvYOfDmlYCMA7FjnJ6kGgYAxh5Sh5xSAatsksg5I8OtIZGuYQk4RSQCPxoXNgyHx7XHBjO5d24npzihsCQbdCeenUgeOKnZMfQakCFd2PDNPUFDQArFiAcGqEPE3KgKBk460AFaMSLySKKA72RNpJJJofICNkyR8heRzgUCsftypyzYHkcU6AkmJTFzzUoYJEDMTgdaLAa6NknefICkpDoase/HIB65xzT1BQ/hW2kZPnQmIRmUcbOrY60wBhyDhQoB8MHj7adCs4ltxTjzzigZ2CDgMR8OKBHMpxgMeR50gOFvnkkcnyouh0I8Kg58xnpQI5UXIp2Am/DHbkH40hjyzbSQetMQKNVmfeBsfxKnr8aAHOpZcBiCfEUgI8WWLhjyuRkcZp8wFcAc85z50AGjGQc+FIYOSfu24TkHAIODTEKL2c8F8+p5oAZLO8h2PtZT4FaAOECquFJA9KYjhApGdzUg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4" y="1870859"/>
            <a:ext cx="4915290" cy="4258338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17" y="1870859"/>
            <a:ext cx="4628398" cy="42995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107431" y="6123192"/>
            <a:ext cx="1649758" cy="465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下行业务流程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8054048" y="6128524"/>
            <a:ext cx="1649758" cy="465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上</a:t>
            </a:r>
            <a:r>
              <a:rPr lang="zh-CN" altLang="en-US" b="1" dirty="0" smtClean="0"/>
              <a:t>行业务流程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006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应用案例</a:t>
            </a:r>
            <a:r>
              <a:rPr lang="en-US" altLang="zh-CN" dirty="0">
                <a:latin typeface="+mn-ea"/>
                <a:cs typeface="Microsoft New Tai Lue" panose="020B0502040204020203" pitchFamily="34" charset="0"/>
              </a:rPr>
              <a:t>—</a:t>
            </a: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农村淘宝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55" y="1960376"/>
            <a:ext cx="8203593" cy="39634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26337" y="6123650"/>
            <a:ext cx="1764552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1.</a:t>
            </a:r>
            <a:r>
              <a:rPr lang="zh-CN" altLang="en-US" sz="1600" dirty="0" smtClean="0"/>
              <a:t>构建领域概念库</a:t>
            </a:r>
            <a:endParaRPr lang="en-US" altLang="zh-CN" sz="16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应用案例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农村淘宝应用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9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应用案例</a:t>
            </a:r>
            <a:r>
              <a:rPr lang="en-US" altLang="zh-CN" dirty="0">
                <a:latin typeface="+mn-ea"/>
                <a:cs typeface="Microsoft New Tai Lue" panose="020B0502040204020203" pitchFamily="34" charset="0"/>
              </a:rPr>
              <a:t>—</a:t>
            </a: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农村淘宝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82" y="1613786"/>
            <a:ext cx="8672455" cy="41210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40313" y="5997382"/>
            <a:ext cx="1155584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2.</a:t>
            </a:r>
            <a:r>
              <a:rPr lang="zh-CN" altLang="en-US" sz="1600" dirty="0" smtClean="0"/>
              <a:t>模式建模</a:t>
            </a:r>
            <a:endParaRPr lang="en-US" altLang="zh-CN" sz="16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应用案例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农村淘宝应用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38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服务模式建模功能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7406" y="1063368"/>
            <a:ext cx="6473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服务模式建模理论支持：</a:t>
            </a:r>
            <a:endParaRPr lang="en-US" altLang="zh-CN" sz="1600" b="1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  </a:t>
            </a:r>
            <a:endParaRPr lang="zh-CN" altLang="en-US" sz="1600" dirty="0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28C6B845-73B6-B94C-B965-4029F0AFF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406" y="1710749"/>
            <a:ext cx="8122319" cy="369332"/>
          </a:xfrm>
          <a:prstGeom prst="rect">
            <a:avLst/>
          </a:prstGeom>
          <a:noFill/>
          <a:ln w="317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271780" indent="-27178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9pPr>
          </a:lstStyle>
          <a:p>
            <a:pPr marL="0" lvl="1" indent="0">
              <a:tabLst>
                <a:tab pos="442595" algn="l"/>
              </a:tabLst>
            </a:pPr>
            <a:r>
              <a:rPr lang="zh-CN" altLang="en-US" sz="1800" b="1" dirty="0">
                <a:latin typeface="Times" panose="00000500000000020000" pitchFamily="18" charset="0"/>
                <a:ea typeface="黑体" panose="02010609060101010101" pitchFamily="49" charset="-122"/>
                <a:cs typeface="Times New Roman" panose="02020703060505090304" pitchFamily="18" charset="0"/>
              </a:rPr>
              <a:t>针对服务生态体系，研究总结典型跨界服务模式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462883-5E24-764E-BB00-7206258E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004" y="2699545"/>
            <a:ext cx="7632283" cy="345375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A9635A2-2E02-964D-B223-D99655C5A29F}"/>
              </a:ext>
            </a:extLst>
          </p:cNvPr>
          <p:cNvSpPr/>
          <p:nvPr/>
        </p:nvSpPr>
        <p:spPr>
          <a:xfrm>
            <a:off x="8265250" y="2149228"/>
            <a:ext cx="1233170" cy="71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>
                <a:solidFill>
                  <a:srgbClr val="C00000"/>
                </a:solidFill>
              </a:rPr>
              <a:t>医院</a:t>
            </a:r>
          </a:p>
          <a:p>
            <a:r>
              <a:rPr lang="zh-CN" altLang="en-US" sz="1350" dirty="0">
                <a:solidFill>
                  <a:srgbClr val="C00000"/>
                </a:solidFill>
              </a:rPr>
              <a:t>阿里小厨，阿里系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06829F-16E5-794E-B9DD-A7A20EB4E43B}"/>
              </a:ext>
            </a:extLst>
          </p:cNvPr>
          <p:cNvSpPr/>
          <p:nvPr/>
        </p:nvSpPr>
        <p:spPr>
          <a:xfrm>
            <a:off x="6880634" y="6222446"/>
            <a:ext cx="1396536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>
                <a:solidFill>
                  <a:srgbClr val="C00000"/>
                </a:solidFill>
              </a:rPr>
              <a:t>保险服务，遥感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A1D20DD-C446-D74D-8514-0AC86FE072E9}"/>
              </a:ext>
            </a:extLst>
          </p:cNvPr>
          <p:cNvSpPr/>
          <p:nvPr/>
        </p:nvSpPr>
        <p:spPr>
          <a:xfrm>
            <a:off x="5848376" y="2158595"/>
            <a:ext cx="1509395" cy="72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rgbClr val="C00000"/>
                </a:solidFill>
              </a:rPr>
              <a:t>淘宝</a:t>
            </a:r>
            <a:r>
              <a:rPr lang="en-US" altLang="zh-CN" sz="1350" dirty="0">
                <a:solidFill>
                  <a:srgbClr val="C00000"/>
                </a:solidFill>
              </a:rPr>
              <a:t>+</a:t>
            </a:r>
            <a:r>
              <a:rPr lang="zh-CN" altLang="en-US" sz="1350" dirty="0">
                <a:solidFill>
                  <a:srgbClr val="C00000"/>
                </a:solidFill>
              </a:rPr>
              <a:t>菜鸟</a:t>
            </a:r>
            <a:r>
              <a:rPr lang="en-US" altLang="zh-CN" sz="1350" dirty="0">
                <a:solidFill>
                  <a:srgbClr val="C00000"/>
                </a:solidFill>
              </a:rPr>
              <a:t>+</a:t>
            </a:r>
            <a:r>
              <a:rPr lang="zh-CN" altLang="en-US" sz="1350" dirty="0">
                <a:solidFill>
                  <a:srgbClr val="C00000"/>
                </a:solidFill>
              </a:rPr>
              <a:t>蚂蚁</a:t>
            </a:r>
            <a:endParaRPr lang="en-US" altLang="zh-CN" sz="1350" dirty="0">
              <a:solidFill>
                <a:srgbClr val="C00000"/>
              </a:solidFill>
            </a:endParaRPr>
          </a:p>
          <a:p>
            <a:pPr lvl="0" eaLnBrk="0" hangingPunct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rgbClr val="C00000"/>
                </a:solidFill>
              </a:rPr>
              <a:t>沃尔玛</a:t>
            </a:r>
            <a:r>
              <a:rPr lang="en-US" altLang="zh-CN" sz="1350" dirty="0">
                <a:solidFill>
                  <a:srgbClr val="C00000"/>
                </a:solidFill>
              </a:rPr>
              <a:t>+</a:t>
            </a:r>
            <a:r>
              <a:rPr lang="zh-CN" altLang="en-US" sz="1350" dirty="0">
                <a:solidFill>
                  <a:srgbClr val="C00000"/>
                </a:solidFill>
              </a:rPr>
              <a:t>宝洁</a:t>
            </a:r>
          </a:p>
          <a:p>
            <a:pPr lvl="0" eaLnBrk="0" hangingPunct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rgbClr val="C00000"/>
                </a:solidFill>
              </a:rPr>
              <a:t>饿了吗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487459-7E6E-0349-A238-1C2FF4EFDAB3}"/>
              </a:ext>
            </a:extLst>
          </p:cNvPr>
          <p:cNvSpPr/>
          <p:nvPr/>
        </p:nvSpPr>
        <p:spPr>
          <a:xfrm>
            <a:off x="4460104" y="6118624"/>
            <a:ext cx="1396536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>
                <a:solidFill>
                  <a:srgbClr val="C00000"/>
                </a:solidFill>
              </a:rPr>
              <a:t>酒店和公安认证</a:t>
            </a:r>
            <a:endParaRPr lang="en-US" altLang="zh-CN" sz="1350" dirty="0">
              <a:solidFill>
                <a:srgbClr val="C00000"/>
              </a:solidFill>
            </a:endParaRPr>
          </a:p>
          <a:p>
            <a:r>
              <a:rPr lang="zh-CN" altLang="en-US" sz="1350" dirty="0">
                <a:solidFill>
                  <a:srgbClr val="C00000"/>
                </a:solidFill>
              </a:rPr>
              <a:t>挂号平台</a:t>
            </a:r>
            <a:endParaRPr lang="en-US" altLang="zh-CN" sz="1350" dirty="0">
              <a:solidFill>
                <a:srgbClr val="C0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9D3418-E5D9-5D40-AA14-64461B5E9D1C}"/>
              </a:ext>
            </a:extLst>
          </p:cNvPr>
          <p:cNvSpPr/>
          <p:nvPr/>
        </p:nvSpPr>
        <p:spPr>
          <a:xfrm>
            <a:off x="3432049" y="2227490"/>
            <a:ext cx="868680" cy="721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rgbClr val="C00000"/>
                </a:solidFill>
              </a:rPr>
              <a:t>滴滴打车</a:t>
            </a:r>
            <a:endParaRPr lang="en-US" altLang="zh-CN" sz="1350" dirty="0">
              <a:solidFill>
                <a:srgbClr val="C00000"/>
              </a:solidFill>
            </a:endParaRPr>
          </a:p>
          <a:p>
            <a:pPr lvl="0" eaLnBrk="0" hangingPunct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defRPr/>
            </a:pPr>
            <a:r>
              <a:rPr lang="zh-CN" altLang="en-US" sz="1350" dirty="0">
                <a:solidFill>
                  <a:srgbClr val="C00000"/>
                </a:solidFill>
              </a:rPr>
              <a:t>淘宝平台</a:t>
            </a:r>
            <a:endParaRPr lang="en-US" altLang="zh-CN" sz="1350" dirty="0">
              <a:solidFill>
                <a:srgbClr val="C00000"/>
              </a:solidFill>
            </a:endParaRPr>
          </a:p>
          <a:p>
            <a:pPr lvl="0" eaLnBrk="0" hangingPunct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defRPr/>
            </a:pPr>
            <a:r>
              <a:rPr lang="en-US" altLang="zh-CN" sz="1350" dirty="0">
                <a:solidFill>
                  <a:srgbClr val="C00000"/>
                </a:solidFill>
              </a:rPr>
              <a:t>P2P</a:t>
            </a:r>
          </a:p>
        </p:txBody>
      </p:sp>
    </p:spTree>
    <p:extLst>
      <p:ext uri="{BB962C8B-B14F-4D97-AF65-F5344CB8AC3E}">
        <p14:creationId xmlns:p14="http://schemas.microsoft.com/office/powerpoint/2010/main" val="153145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92" y="1589275"/>
            <a:ext cx="10055618" cy="4746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应用案例</a:t>
            </a:r>
            <a:r>
              <a:rPr lang="en-US" altLang="zh-CN" dirty="0">
                <a:latin typeface="+mn-ea"/>
                <a:cs typeface="Microsoft New Tai Lue" panose="020B0502040204020203" pitchFamily="34" charset="0"/>
              </a:rPr>
              <a:t>—</a:t>
            </a: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农村淘宝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346309" y="6421643"/>
            <a:ext cx="1155584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3.</a:t>
            </a:r>
            <a:r>
              <a:rPr lang="zh-CN" altLang="en-US" sz="1600" dirty="0" smtClean="0"/>
              <a:t>模式融合</a:t>
            </a:r>
            <a:endParaRPr lang="en-US" altLang="zh-CN" sz="16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应用案例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农村淘宝应用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0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应用案例</a:t>
            </a:r>
            <a:r>
              <a:rPr lang="en-US" altLang="zh-CN" dirty="0">
                <a:latin typeface="+mn-ea"/>
                <a:cs typeface="Microsoft New Tai Lue" panose="020B0502040204020203" pitchFamily="34" charset="0"/>
              </a:rPr>
              <a:t>—</a:t>
            </a: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农村淘宝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应用案例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农村淘宝应用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07" y="1801167"/>
            <a:ext cx="9239841" cy="44575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87236" y="6257313"/>
            <a:ext cx="1155584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4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模式仿真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63994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84" y="1658714"/>
            <a:ext cx="9745395" cy="46828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应用案例</a:t>
            </a:r>
            <a:r>
              <a:rPr lang="en-US" altLang="zh-CN" dirty="0">
                <a:latin typeface="+mn-ea"/>
                <a:cs typeface="Microsoft New Tai Lue" panose="020B0502040204020203" pitchFamily="34" charset="0"/>
              </a:rPr>
              <a:t>—</a:t>
            </a: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农村淘宝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应用案例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农村淘宝应用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61197" y="6413994"/>
            <a:ext cx="1155584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5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模式评估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60169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04010" y="2553630"/>
            <a:ext cx="3847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72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3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服务模式建模功能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7406" y="1121811"/>
            <a:ext cx="64732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服务模式建模理论支持：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r>
              <a:rPr lang="en-US" altLang="zh-CN" sz="1600" b="1" dirty="0" smtClean="0"/>
              <a:t>       </a:t>
            </a:r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  </a:t>
            </a:r>
            <a:endParaRPr lang="zh-CN" altLang="en-US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0DB6E18-F5A6-9643-9410-0315C8438D77}"/>
              </a:ext>
            </a:extLst>
          </p:cNvPr>
          <p:cNvSpPr/>
          <p:nvPr/>
        </p:nvSpPr>
        <p:spPr>
          <a:xfrm>
            <a:off x="337928" y="1627799"/>
            <a:ext cx="109860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805" lvl="1">
              <a:tabLst>
                <a:tab pos="442595" algn="l"/>
              </a:tabLst>
            </a:pPr>
            <a:r>
              <a:rPr lang="zh-CN" altLang="en-US" sz="1600" b="1" dirty="0">
                <a:solidFill>
                  <a:srgbClr val="C00000"/>
                </a:solidFill>
                <a:latin typeface="Times" panose="00000500000000020000" pitchFamily="18" charset="0"/>
                <a:ea typeface="黑体" panose="02010609060101010101" pitchFamily="49" charset="-122"/>
                <a:cs typeface="Times New Roman" panose="02020703060505090304" pitchFamily="18" charset="0"/>
              </a:rPr>
              <a:t>服务模式</a:t>
            </a:r>
            <a:r>
              <a:rPr lang="zh-CN" altLang="en-US" sz="1600" b="1" dirty="0">
                <a:latin typeface="Times" panose="00000500000000020000" pitchFamily="18" charset="0"/>
                <a:ea typeface="黑体" panose="02010609060101010101" pitchFamily="49" charset="-122"/>
                <a:cs typeface="Times New Roman" panose="02020703060505090304" pitchFamily="18" charset="0"/>
              </a:rPr>
              <a:t>：支撑服务生态体系商业模式实现的</a:t>
            </a:r>
            <a:r>
              <a:rPr lang="zh-CN" altLang="en-US" sz="1600" b="1" dirty="0">
                <a:solidFill>
                  <a:srgbClr val="C00000"/>
                </a:solidFill>
                <a:latin typeface="Times" panose="00000500000000020000" pitchFamily="18" charset="0"/>
                <a:ea typeface="黑体" panose="02010609060101010101" pitchFamily="49" charset="-122"/>
                <a:cs typeface="Times New Roman" panose="02020703060505090304" pitchFamily="18" charset="0"/>
              </a:rPr>
              <a:t>服务协同机制</a:t>
            </a:r>
            <a:r>
              <a:rPr lang="zh-CN" altLang="en-US" sz="1600" b="1" dirty="0">
                <a:latin typeface="Times" panose="00000500000000020000" pitchFamily="18" charset="0"/>
                <a:ea typeface="黑体" panose="02010609060101010101" pitchFamily="49" charset="-122"/>
                <a:cs typeface="Times New Roman" panose="02020703060505090304" pitchFamily="18" charset="0"/>
              </a:rPr>
              <a:t>，是用来描述生态体系的参与者如何通过交换信息、服务、物流而实现商业价值的</a:t>
            </a:r>
            <a:r>
              <a:rPr lang="zh-CN" altLang="en-US" sz="1600" b="1" dirty="0">
                <a:solidFill>
                  <a:srgbClr val="C00000"/>
                </a:solidFill>
                <a:latin typeface="Times" panose="00000500000000020000" pitchFamily="18" charset="0"/>
                <a:ea typeface="黑体" panose="02010609060101010101" pitchFamily="49" charset="-122"/>
                <a:cs typeface="Times New Roman" panose="02020703060505090304" pitchFamily="18" charset="0"/>
              </a:rPr>
              <a:t>相互作用方式</a:t>
            </a:r>
            <a:r>
              <a:rPr lang="zh-CN" altLang="en-US" sz="1600" b="1" dirty="0">
                <a:latin typeface="Times" panose="00000500000000020000" pitchFamily="18" charset="0"/>
                <a:ea typeface="黑体" panose="02010609060101010101" pitchFamily="49" charset="-122"/>
                <a:cs typeface="Times New Roman" panose="02020703060505090304" pitchFamily="18" charset="0"/>
              </a:rPr>
              <a:t>，是支撑生态体系共同体的</a:t>
            </a:r>
            <a:r>
              <a:rPr lang="zh-CN" altLang="en-US" sz="1600" b="1" dirty="0">
                <a:solidFill>
                  <a:srgbClr val="C00000"/>
                </a:solidFill>
                <a:latin typeface="Times" panose="00000500000000020000" pitchFamily="18" charset="0"/>
                <a:ea typeface="黑体" panose="02010609060101010101" pitchFamily="49" charset="-122"/>
                <a:cs typeface="Times New Roman" panose="02020703060505090304" pitchFamily="18" charset="0"/>
              </a:rPr>
              <a:t>资源配置方案</a:t>
            </a:r>
            <a:r>
              <a:rPr lang="zh-CN" altLang="en-US" sz="2800" b="1" dirty="0">
                <a:latin typeface="Times" panose="00000500000000020000" pitchFamily="18" charset="0"/>
                <a:ea typeface="黑体" panose="02010609060101010101" pitchFamily="49" charset="-122"/>
                <a:cs typeface="Times New Roman" panose="02020703060505090304" pitchFamily="18" charset="0"/>
              </a:rPr>
              <a:t>。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DB754A84-FA61-FE41-97FD-3F27BAB15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677647"/>
            <a:ext cx="5849271" cy="3165843"/>
          </a:xfrm>
          <a:prstGeom prst="rect">
            <a:avLst/>
          </a:prstGeom>
        </p:spPr>
      </p:pic>
      <p:pic>
        <p:nvPicPr>
          <p:cNvPr id="21" name="Picture 1">
            <a:extLst>
              <a:ext uri="{FF2B5EF4-FFF2-40B4-BE49-F238E27FC236}">
                <a16:creationId xmlns:a16="http://schemas.microsoft.com/office/drawing/2014/main" id="{67976A98-9DA4-C440-9E7E-C5115CE3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28" y="2670231"/>
            <a:ext cx="4702208" cy="3165843"/>
          </a:xfrm>
          <a:prstGeom prst="rect">
            <a:avLst/>
          </a:prstGeom>
        </p:spPr>
      </p:pic>
      <p:sp>
        <p:nvSpPr>
          <p:cNvPr id="22" name="十字形 21">
            <a:extLst>
              <a:ext uri="{FF2B5EF4-FFF2-40B4-BE49-F238E27FC236}">
                <a16:creationId xmlns:a16="http://schemas.microsoft.com/office/drawing/2014/main" id="{5BD6F840-AAE0-C340-BCAB-AFA61D6D23A2}"/>
              </a:ext>
            </a:extLst>
          </p:cNvPr>
          <p:cNvSpPr/>
          <p:nvPr/>
        </p:nvSpPr>
        <p:spPr>
          <a:xfrm>
            <a:off x="4984231" y="3549559"/>
            <a:ext cx="1167674" cy="1167674"/>
          </a:xfrm>
          <a:prstGeom prst="plus">
            <a:avLst>
              <a:gd name="adj" fmla="val 38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6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服务模式建模功能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7406" y="1121811"/>
            <a:ext cx="64732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服务模式建模理论支持：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r>
              <a:rPr lang="en-US" altLang="zh-CN" sz="1600" b="1" dirty="0" smtClean="0"/>
              <a:t>       </a:t>
            </a:r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  </a:t>
            </a:r>
            <a:endParaRPr lang="zh-CN" altLang="en-US" sz="1600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67914A0-A17C-E748-93E1-37F8D5EF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406" y="1672838"/>
            <a:ext cx="11353413" cy="338554"/>
          </a:xfrm>
          <a:prstGeom prst="rect">
            <a:avLst/>
          </a:prstGeom>
          <a:noFill/>
          <a:ln w="31750" cap="flat" cmpd="sng" algn="ctr">
            <a:noFill/>
            <a:prstDash val="solid"/>
            <a:miter lim="800000"/>
          </a:ln>
          <a:effectLst/>
        </p:spPr>
        <p:txBody>
          <a:bodyPr wrap="square">
            <a:spAutoFit/>
          </a:bodyPr>
          <a:lstStyle>
            <a:lvl1pPr marL="271780" indent="-27178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DengXian" charset="-122"/>
                <a:ea typeface="DengXian" charset="-122"/>
              </a:defRPr>
            </a:lvl9pPr>
          </a:lstStyle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442595" algn="l"/>
              </a:tabLst>
              <a:defRPr/>
            </a:pPr>
            <a:r>
              <a:rPr lang="zh-CN" altLang="en-US" sz="1600" b="1" kern="0" dirty="0">
                <a:latin typeface="Times" panose="00000500000000020000" pitchFamily="18" charset="0"/>
                <a:ea typeface="黑体" panose="02010609060101010101" pitchFamily="49" charset="-122"/>
              </a:rPr>
              <a:t>服务模式描述了服务生态体系中协同目标、参与角色、价值导向、资源分配、过程协同的方式。</a:t>
            </a:r>
            <a:endParaRPr lang="zh-CN" altLang="en-US" sz="1600" b="1" kern="0" noProof="0" dirty="0">
              <a:ln>
                <a:noFill/>
              </a:ln>
              <a:effectLst/>
              <a:uLnTx/>
              <a:uFillTx/>
              <a:latin typeface="Times" panose="00000500000000020000" pitchFamily="18" charset="0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6562AD-7902-8049-85A5-F710463BA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25" y="2289433"/>
            <a:ext cx="7360920" cy="3916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F97838-B904-6347-A5C7-ECECB3D90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 b="11259"/>
          <a:stretch>
            <a:fillRect/>
          </a:stretch>
        </p:blipFill>
        <p:spPr>
          <a:xfrm>
            <a:off x="1441972" y="2425234"/>
            <a:ext cx="8299173" cy="417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5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服务模式建模功能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86" y="1740179"/>
            <a:ext cx="9687585" cy="45383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82286" y="2109450"/>
            <a:ext cx="1285593" cy="2046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服务模式建模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领域术语库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66879" y="4326415"/>
            <a:ext cx="1977140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</a:rPr>
              <a:t>1.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创建领域概念库</a:t>
            </a:r>
            <a:r>
              <a:rPr lang="zh-CN" altLang="en-US" sz="1600" b="1" dirty="0" smtClean="0"/>
              <a:t>：</a:t>
            </a:r>
            <a:r>
              <a:rPr lang="zh-CN" altLang="en-US" sz="1600" dirty="0" smtClean="0"/>
              <a:t>存储业务领域的相应术语，右键领域概念库进行添加，支持手动创建与</a:t>
            </a:r>
            <a:r>
              <a:rPr lang="en-US" altLang="zh-CN" sz="1600" dirty="0" smtClean="0"/>
              <a:t>OWL</a:t>
            </a:r>
            <a:r>
              <a:rPr lang="zh-CN" altLang="en-US" sz="1600" dirty="0" smtClean="0"/>
              <a:t>与</a:t>
            </a:r>
            <a:r>
              <a:rPr lang="en-US" altLang="zh-CN" sz="1600" dirty="0" smtClean="0"/>
              <a:t>YML</a:t>
            </a:r>
            <a:r>
              <a:rPr lang="zh-CN" altLang="en-US" sz="1600" dirty="0" smtClean="0"/>
              <a:t>格式一键导入</a:t>
            </a:r>
            <a:endParaRPr lang="zh-CN" altLang="en-US" sz="1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68" y="1517062"/>
            <a:ext cx="1222192" cy="49846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75914" y="1517063"/>
            <a:ext cx="1285593" cy="8187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286" y="2446078"/>
            <a:ext cx="6271555" cy="2577259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 rot="914098">
            <a:off x="3626374" y="3300991"/>
            <a:ext cx="660903" cy="35308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23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服务模式建模功能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86" y="1740179"/>
            <a:ext cx="9687585" cy="45383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20279" y="2198475"/>
            <a:ext cx="8249592" cy="40800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94816" y="4009375"/>
            <a:ext cx="3316666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</a:rPr>
              <a:t>2.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概念编辑</a:t>
            </a:r>
            <a:r>
              <a:rPr lang="zh-CN" altLang="en-US" sz="1600" dirty="0" smtClean="0"/>
              <a:t>：包括添加某一要素的领域实例，关系属性，数值属性，同时可为具体某一实例添加属性与默认值；选中具体一个要素，如</a:t>
            </a:r>
            <a:r>
              <a:rPr lang="en-US" altLang="zh-CN" sz="1600" dirty="0" smtClean="0"/>
              <a:t>carrier</a:t>
            </a:r>
            <a:r>
              <a:rPr lang="zh-CN" altLang="en-US" sz="1600" dirty="0" smtClean="0"/>
              <a:t>，右键进行添加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删除；关系与数值属性编辑同理</a:t>
            </a:r>
            <a:endParaRPr lang="en-US" altLang="zh-CN" sz="16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服务模式建模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领域术语库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68" y="1517062"/>
            <a:ext cx="1222192" cy="49846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75914" y="2507810"/>
            <a:ext cx="1285593" cy="8306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8130" y="111182"/>
            <a:ext cx="9343869" cy="480131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+mn-ea"/>
                <a:cs typeface="Microsoft New Tai Lue" panose="020B0502040204020203" pitchFamily="34" charset="0"/>
              </a:rPr>
              <a:t>服务模式建模功能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7405" y="1040084"/>
            <a:ext cx="647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</a:rPr>
              <a:t>服务模式建模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领域术语库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0" y="1517062"/>
            <a:ext cx="1222192" cy="49846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5056" y="2507810"/>
            <a:ext cx="1285593" cy="8306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534940"/>
              </p:ext>
            </p:extLst>
          </p:nvPr>
        </p:nvGraphicFramePr>
        <p:xfrm>
          <a:off x="3185159" y="2256775"/>
          <a:ext cx="7054309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973">
                  <a:extLst>
                    <a:ext uri="{9D8B030D-6E8A-4147-A177-3AD203B41FA5}">
                      <a16:colId xmlns:a16="http://schemas.microsoft.com/office/drawing/2014/main" val="2485902873"/>
                    </a:ext>
                  </a:extLst>
                </a:gridCol>
                <a:gridCol w="4798336">
                  <a:extLst>
                    <a:ext uri="{9D8B030D-6E8A-4147-A177-3AD203B41FA5}">
                      <a16:colId xmlns:a16="http://schemas.microsoft.com/office/drawing/2014/main" val="1190861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Thing</a:t>
                      </a:r>
                      <a:r>
                        <a:rPr lang="zh-CN" altLang="en-US" dirty="0" smtClean="0"/>
                        <a:t>的子要素名称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含义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464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Carrier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载体，支撑服务模式运行必要的资源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64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Goal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目标，服务模式运行预期达到的目标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0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Participant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参与者，包括服务提供者、消费者以及监管者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99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Resource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资源，包括现金、数据以及普通资源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9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任务，服务过程的各项任务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05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Quota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指标定义，后续仿真关注的一些指标，此阶段可不定义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14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Environment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环境，后续仿真相关的环境实例，此阶段可不定义</a:t>
                      </a:r>
                      <a:endParaRPr lang="en-US" altLang="zh-C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514388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932630" y="1732648"/>
            <a:ext cx="28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服务模式定义要素说明表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25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9842</TotalTime>
  <Words>2462</Words>
  <Application>Microsoft Office PowerPoint</Application>
  <PresentationFormat>宽屏</PresentationFormat>
  <Paragraphs>325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Adobe Devanagari</vt:lpstr>
      <vt:lpstr>等线</vt:lpstr>
      <vt:lpstr>等线 Light</vt:lpstr>
      <vt:lpstr>黑体</vt:lpstr>
      <vt:lpstr>宋体</vt:lpstr>
      <vt:lpstr>微软雅黑</vt:lpstr>
      <vt:lpstr>Arial</vt:lpstr>
      <vt:lpstr>Arial</vt:lpstr>
      <vt:lpstr>Calibri</vt:lpstr>
      <vt:lpstr>Calibri Light</vt:lpstr>
      <vt:lpstr>Microsoft New Tai Lue</vt:lpstr>
      <vt:lpstr>Times</vt:lpstr>
      <vt:lpstr>Times New Roman</vt:lpstr>
      <vt:lpstr>Wingdings</vt:lpstr>
      <vt:lpstr>Office 主题​​</vt:lpstr>
      <vt:lpstr>钱塘天枢服务模式计算分析系统</vt:lpstr>
      <vt:lpstr>目录</vt:lpstr>
      <vt:lpstr>系统概述与功能架构</vt:lpstr>
      <vt:lpstr>服务模式建模功能</vt:lpstr>
      <vt:lpstr>服务模式建模功能</vt:lpstr>
      <vt:lpstr>服务模式建模功能</vt:lpstr>
      <vt:lpstr>服务模式建模功能</vt:lpstr>
      <vt:lpstr>服务模式建模功能</vt:lpstr>
      <vt:lpstr>服务模式建模功能</vt:lpstr>
      <vt:lpstr>服务模式建模功能</vt:lpstr>
      <vt:lpstr>服务模式建模功能</vt:lpstr>
      <vt:lpstr>服务模式建模功能</vt:lpstr>
      <vt:lpstr>服务模式建模功能</vt:lpstr>
      <vt:lpstr>服务模式建模功能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服务模式分析功能</vt:lpstr>
      <vt:lpstr>服务模式创新功能</vt:lpstr>
      <vt:lpstr>服务模式创新功能</vt:lpstr>
      <vt:lpstr>服务模式创新功能</vt:lpstr>
      <vt:lpstr>应用案例—农村淘宝</vt:lpstr>
      <vt:lpstr>应用案例—农村淘宝</vt:lpstr>
      <vt:lpstr>应用案例—农村淘宝</vt:lpstr>
      <vt:lpstr>应用案例—农村淘宝</vt:lpstr>
      <vt:lpstr>应用案例—农村淘宝</vt:lpstr>
      <vt:lpstr>应用案例—农村淘宝</vt:lpstr>
      <vt:lpstr>应用案例—农村淘宝</vt:lpstr>
      <vt:lpstr>应用案例—农村淘宝</vt:lpstr>
      <vt:lpstr>应用案例—农村淘宝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 Xi</dc:creator>
  <cp:lastModifiedBy>Monica</cp:lastModifiedBy>
  <cp:revision>192</cp:revision>
  <dcterms:created xsi:type="dcterms:W3CDTF">2019-06-19T06:44:03Z</dcterms:created>
  <dcterms:modified xsi:type="dcterms:W3CDTF">2020-11-12T15:39:23Z</dcterms:modified>
</cp:coreProperties>
</file>